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Lazydog" charset="1" panose="00000000000000000000"/>
      <p:regular r:id="rId27"/>
    </p:embeddedFont>
    <p:embeddedFont>
      <p:font typeface="Canva Sans Bold" charset="1" panose="020B0803030501040103"/>
      <p:regular r:id="rId28"/>
    </p:embeddedFont>
    <p:embeddedFont>
      <p:font typeface="Canva Sans" charset="1" panose="020B0503030501040103"/>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notesMasters/notesMaster1.xml" Type="http://schemas.openxmlformats.org/officeDocument/2006/relationships/notesMaster"/><Relationship Id="rId3" Target="viewProps.xml" Type="http://schemas.openxmlformats.org/officeDocument/2006/relationships/viewProps"/><Relationship Id="rId30" Target="theme/theme2.xml" Type="http://schemas.openxmlformats.org/officeDocument/2006/relationships/theme"/><Relationship Id="rId31" Target="notesSlides/notesSlide1.xml" Type="http://schemas.openxmlformats.org/officeDocument/2006/relationships/notesSlide"/><Relationship Id="rId32" Target="fonts/font32.fntdata" Type="http://schemas.openxmlformats.org/officeDocument/2006/relationships/font"/><Relationship Id="rId33" Target="notesSlides/notesSlide2.xml" Type="http://schemas.openxmlformats.org/officeDocument/2006/relationships/notesSlide"/><Relationship Id="rId34" Target="notesSlides/notesSlide3.xml" Type="http://schemas.openxmlformats.org/officeDocument/2006/relationships/notesSlide"/><Relationship Id="rId35" Target="notesSlides/notesSlide4.xml" Type="http://schemas.openxmlformats.org/officeDocument/2006/relationships/notesSlide"/><Relationship Id="rId36" Target="notesSlides/notesSlide5.xml" Type="http://schemas.openxmlformats.org/officeDocument/2006/relationships/notesSlide"/><Relationship Id="rId37" Target="notesSlides/notesSlide6.xml" Type="http://schemas.openxmlformats.org/officeDocument/2006/relationships/notesSlide"/><Relationship Id="rId38" Target="notesSlides/notesSlide7.xml" Type="http://schemas.openxmlformats.org/officeDocument/2006/relationships/notesSlide"/><Relationship Id="rId39" Target="notesSlides/notesSlide8.xml" Type="http://schemas.openxmlformats.org/officeDocument/2006/relationships/notesSlide"/><Relationship Id="rId4" Target="theme/theme1.xml" Type="http://schemas.openxmlformats.org/officeDocument/2006/relationships/theme"/><Relationship Id="rId40" Target="notesSlides/notesSlide9.xml" Type="http://schemas.openxmlformats.org/officeDocument/2006/relationships/notesSlide"/><Relationship Id="rId41" Target="notesSlides/notesSlide10.xml" Type="http://schemas.openxmlformats.org/officeDocument/2006/relationships/notesSlide"/><Relationship Id="rId42" Target="notesSlides/notesSlide11.xml" Type="http://schemas.openxmlformats.org/officeDocument/2006/relationships/notesSlide"/><Relationship Id="rId43" Target="notesSlides/notesSlide12.xml" Type="http://schemas.openxmlformats.org/officeDocument/2006/relationships/notesSlide"/><Relationship Id="rId44" Target="notesSlides/notesSlide13.xml" Type="http://schemas.openxmlformats.org/officeDocument/2006/relationships/notesSlide"/><Relationship Id="rId45" Target="notesSlides/notesSlide14.xml" Type="http://schemas.openxmlformats.org/officeDocument/2006/relationships/notesSlide"/><Relationship Id="rId46" Target="notesSlides/notesSlide15.xml" Type="http://schemas.openxmlformats.org/officeDocument/2006/relationships/notesSlide"/><Relationship Id="rId47" Target="notesSlides/notesSlide16.xml" Type="http://schemas.openxmlformats.org/officeDocument/2006/relationships/notesSlide"/><Relationship Id="rId48" Target="notesSlides/notesSlide17.xml" Type="http://schemas.openxmlformats.org/officeDocument/2006/relationships/notesSlide"/><Relationship Id="rId49" Target="notesSlides/notesSlide18.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let's dive into the world of nouns.</a:t>
            </a:r>
          </a:p>
          <a:p>
            <a:r>
              <a:rPr lang="en-US"/>
              <a:t/>
            </a:r>
          </a:p>
          <a:p>
            <a:r>
              <a:rPr lang="en-US"/>
              <a:t/>
            </a:r>
          </a:p>
          <a:p>
            <a:r>
              <a:rPr lang="en-US"/>
              <a:t>So, what exactly is a noun? </a:t>
            </a:r>
          </a:p>
          <a:p>
            <a:r>
              <a:rPr lang="en-US"/>
              <a:t/>
            </a:r>
          </a:p>
          <a:p>
            <a:r>
              <a:rPr lang="en-US"/>
              <a:t>A noun is a word that represents a person, place, thing, animal, or even an idea. </a:t>
            </a:r>
          </a:p>
          <a:p>
            <a:r>
              <a:rPr lang="en-US"/>
              <a:t/>
            </a:r>
          </a:p>
          <a:p>
            <a:r>
              <a:rPr lang="en-US"/>
              <a:t>Think about it: nouns are fundamental building blocks of our language. They help us label and categorize everything around us, from a child to the Eiffel Tower, or even abstract concepts like love or freedom. </a:t>
            </a:r>
          </a:p>
          <a:p>
            <a:r>
              <a:rPr lang="en-US"/>
              <a:t/>
            </a:r>
          </a:p>
          <a:p>
            <a:r>
              <a:rPr lang="en-US"/>
              <a:t>As we move forward, we'll explore specific examples of nouns, including names of people and places. But for now, just remember: nouns are everywhere in our lives! </a:t>
            </a:r>
          </a:p>
          <a:p>
            <a:r>
              <a:rPr lang="en-US"/>
              <a:t/>
            </a:r>
          </a:p>
          <a:p>
            <a:r>
              <a:rPr lang="en-US"/>
              <a:t>What nouns can you think of?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dive a bit deeper into the different types of nouns, starting with those that name people.</a:t>
            </a:r>
          </a:p>
          <a:p>
            <a:r>
              <a:rPr lang="en-US"/>
              <a:t/>
            </a:r>
          </a:p>
          <a:p>
            <a:r>
              <a:rPr lang="en-US"/>
              <a:t>A noun is essentially a name of a person. </a:t>
            </a:r>
          </a:p>
          <a:p>
            <a:r>
              <a:rPr lang="en-US"/>
              <a:t/>
            </a:r>
          </a:p>
          <a:p>
            <a:r>
              <a:rPr lang="en-US"/>
              <a:t>For example, we have:</a:t>
            </a:r>
          </a:p>
          <a:p>
            <a:r>
              <a:rPr lang="en-US"/>
              <a:t>- "child," which represents any young human.</a:t>
            </a:r>
          </a:p>
          <a:p>
            <a:r>
              <a:rPr lang="en-US"/>
              <a:t>- "doctor," referring to a medical professional.</a:t>
            </a:r>
          </a:p>
          <a:p>
            <a:r>
              <a:rPr lang="en-US"/>
              <a:t>- And, of course, "Max," which may be a familiar name for some.</a:t>
            </a:r>
          </a:p>
          <a:p>
            <a:r>
              <a:rPr lang="en-US"/>
              <a:t/>
            </a:r>
          </a:p>
          <a:p>
            <a:r>
              <a:rPr lang="en-US"/>
              <a:t>These examples illustrate how nouns help us identify individuals in our conversations and writing. </a:t>
            </a:r>
          </a:p>
          <a:p>
            <a:r>
              <a:rPr lang="en-US"/>
              <a:t/>
            </a:r>
          </a:p>
          <a:p>
            <a:r>
              <a:rPr lang="en-US"/>
              <a:t/>
            </a:r>
          </a:p>
          <a:p>
            <a:r>
              <a:rPr lang="en-US"/>
              <a:t>What other nouns can you think of that are people?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explore another type of nouns.  </a:t>
            </a:r>
          </a:p>
          <a:p>
            <a:r>
              <a:rPr lang="en-US"/>
              <a:t> </a:t>
            </a:r>
          </a:p>
          <a:p>
            <a:r>
              <a:rPr lang="en-US"/>
              <a:t>A noun is also a name of a place. </a:t>
            </a:r>
          </a:p>
          <a:p>
            <a:r>
              <a:rPr lang="en-US"/>
              <a:t> </a:t>
            </a:r>
          </a:p>
          <a:p>
            <a:r>
              <a:rPr lang="en-US"/>
              <a:t>Think about the locations that are significant in your life.  </a:t>
            </a:r>
          </a:p>
          <a:p>
            <a:r>
              <a:rPr lang="en-US"/>
              <a:t>For example, we have a ‘mountain’ – a majestic natural feature,  </a:t>
            </a:r>
          </a:p>
          <a:p>
            <a:r>
              <a:rPr lang="en-US"/>
              <a:t>or the ‘Eiffel Tower’ – an iconic symbol of Paris.  </a:t>
            </a:r>
          </a:p>
          <a:p>
            <a:r>
              <a:rPr lang="en-US"/>
              <a:t>And let’s not forget the ‘Library,’ a place filled with knowledge and stories.  </a:t>
            </a:r>
          </a:p>
          <a:p>
            <a:r>
              <a:rPr lang="en-US"/>
              <a:t/>
            </a:r>
          </a:p>
          <a:p>
            <a:r>
              <a:rPr lang="en-US"/>
              <a:t/>
            </a:r>
          </a:p>
          <a:p>
            <a:r>
              <a:rPr lang="en-US"/>
              <a:t>What are some other nouns that are places?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noun is a word that names something. It can be something you can touch or see—like a book, a sunflower, or a car. These are all examples of things we can name, and that makes them nouns.”</a:t>
            </a:r>
          </a:p>
          <a:p>
            <a:r>
              <a:rPr lang="en-US"/>
              <a:t/>
            </a:r>
          </a:p>
          <a:p>
            <a:r>
              <a:rPr lang="en-US"/>
              <a:t/>
            </a:r>
          </a:p>
          <a:p>
            <a:r>
              <a:rPr lang="en-US"/>
              <a:t>Can you find five things in this room that are things?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explore another important category of nouns. </a:t>
            </a:r>
          </a:p>
          <a:p>
            <a:r>
              <a:rPr lang="en-US"/>
              <a:t/>
            </a:r>
          </a:p>
          <a:p>
            <a:r>
              <a:rPr lang="en-US"/>
              <a:t/>
            </a:r>
          </a:p>
          <a:p>
            <a:r>
              <a:rPr lang="en-US"/>
              <a:t>A noun can also be a name of an idea. </a:t>
            </a:r>
          </a:p>
          <a:p>
            <a:r>
              <a:rPr lang="en-US"/>
              <a:t>Think about concepts like love, friendship, or even fear. </a:t>
            </a:r>
          </a:p>
          <a:p>
            <a:r>
              <a:rPr lang="en-US"/>
              <a:t/>
            </a:r>
          </a:p>
          <a:p>
            <a:r>
              <a:rPr lang="en-US"/>
              <a:t/>
            </a:r>
          </a:p>
          <a:p>
            <a:r>
              <a:rPr lang="en-US"/>
              <a:t>These nouns are intangible, yet they play a crucial role in our communication and how we connect with one another. </a:t>
            </a:r>
          </a:p>
          <a:p>
            <a:r>
              <a:rPr lang="en-US"/>
              <a:t/>
            </a:r>
          </a:p>
          <a:p>
            <a:r>
              <a:rPr lang="en-US"/>
              <a:t/>
            </a:r>
          </a:p>
          <a:p>
            <a:r>
              <a:rPr lang="en-US"/>
              <a:t>As we continue, keep in mind that nouns aren't just about naming objects or places; they also capture our thoughts and feelings.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get ready for some hands-on practice! </a:t>
            </a:r>
          </a:p>
          <a:p>
            <a:r>
              <a:rPr lang="en-US"/>
              <a:t/>
            </a:r>
          </a:p>
          <a:p>
            <a:r>
              <a:rPr lang="en-US"/>
              <a:t/>
            </a:r>
          </a:p>
          <a:p>
            <a:r>
              <a:rPr lang="en-US"/>
              <a:t>In our upcoming activity, we're going to find nouns from several sentences. </a:t>
            </a:r>
          </a:p>
          <a:p>
            <a:r>
              <a:rPr lang="en-US"/>
              <a:t>Remember, you're looking for all types of nouns - people, places, things, and ideas.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 have a clear understanding of what nouns are, let’s dive into an engaging activity, </a:t>
            </a:r>
          </a:p>
          <a:p>
            <a:r>
              <a:rPr lang="en-US"/>
              <a:t/>
            </a:r>
          </a:p>
          <a:p>
            <a:r>
              <a:rPr lang="en-US"/>
              <a:t>We’ll be identifying nouns together!  </a:t>
            </a:r>
          </a:p>
          <a:p>
            <a:r>
              <a:rPr lang="en-US"/>
              <a:t/>
            </a:r>
          </a:p>
          <a:p>
            <a:r>
              <a:rPr lang="en-US"/>
              <a:t>As you look at the sentences on the screen, I want you to put one of the red boxes around all the nouns you discover.  </a:t>
            </a:r>
          </a:p>
          <a:p>
            <a:r>
              <a:rPr lang="en-US"/>
              <a:t/>
            </a:r>
          </a:p>
          <a:p>
            <a:r>
              <a:rPr lang="en-US"/>
              <a:t>Let’s start with the first sentence:  </a:t>
            </a:r>
          </a:p>
          <a:p>
            <a:r>
              <a:rPr lang="en-US"/>
              <a:t/>
            </a:r>
          </a:p>
          <a:p>
            <a:r>
              <a:rPr lang="en-US"/>
              <a:t>"My grandpa bought a pizza for the family."  </a:t>
            </a:r>
          </a:p>
          <a:p>
            <a:r>
              <a:rPr lang="en-US"/>
              <a:t/>
            </a:r>
          </a:p>
          <a:p>
            <a:r>
              <a:rPr lang="en-US"/>
              <a:t>Think about who or what is being talked about. </a:t>
            </a:r>
          </a:p>
          <a:p>
            <a:r>
              <a:rPr lang="en-US"/>
              <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We’re going to sort these nouns into four categories: person, place, thing, or idea. Some will be easy, some might make you think a little harder!”</a:t>
            </a:r>
          </a:p>
          <a:p>
            <a:r>
              <a:rPr lang="en-US"/>
              <a:t/>
            </a:r>
          </a:p>
          <a:p>
            <a:r>
              <a:rPr lang="en-US"/>
              <a:t>For a dog:</a:t>
            </a:r>
          </a:p>
          <a:p>
            <a:r>
              <a:rPr lang="en-US"/>
              <a:t>“Even though animals aren’t people, we usually sort animals with things—a dog is a thing because it’s not a place, person, or idea. It’s a living thing, but it still fits best in that category.”</a:t>
            </a:r>
          </a:p>
          <a:p>
            <a:r>
              <a:rPr lang="en-US"/>
              <a:t/>
            </a:r>
          </a:p>
          <a:p>
            <a:r>
              <a:rPr lang="en-US"/>
              <a:t>For the Statue of Liberty:</a:t>
            </a:r>
          </a:p>
          <a:p>
            <a:r>
              <a:rPr lang="en-US"/>
              <a:t>“This one can be tricky! It’s a statue, which makes it a thing, but it’s also a place people can go. Either answer could work depending on how you think about it—but for this activity, we’ll sort it as a place because it’s a landmark and people visit it.”</a:t>
            </a:r>
          </a:p>
          <a:p>
            <a:r>
              <a:rPr lang="en-US"/>
              <a:t/>
            </a:r>
          </a:p>
          <a:p>
            <a:r>
              <a:rPr lang="en-US"/>
              <a:t/>
            </a:r>
          </a:p>
          <a:p>
            <a:r>
              <a:rPr lang="en-US"/>
              <a:t>Sometimes words can fit in more than one category—that’s totally okay! What matters is that we can explain why we chose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get ready for some hands-on practice! </a:t>
            </a:r>
          </a:p>
          <a:p>
            <a:r>
              <a:rPr lang="en-US"/>
              <a:t/>
            </a:r>
          </a:p>
          <a:p>
            <a:r>
              <a:rPr lang="en-US"/>
              <a:t/>
            </a:r>
          </a:p>
          <a:p>
            <a:r>
              <a:rPr lang="en-US"/>
              <a:t>In our upcoming activity, we're going to find nouns from several sentences. </a:t>
            </a:r>
          </a:p>
          <a:p>
            <a:r>
              <a:rPr lang="en-US"/>
              <a:t>Remember, you're looking for all types of nouns - people, places, things, and ideas.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common noun is a word that names something, but not in a specific way. It’s just a general name—like girl, instead of Emma; or city, instead of Paris. Common nouns name everyday things, but not with a proper name.</a:t>
            </a:r>
          </a:p>
          <a:p>
            <a:r>
              <a:rPr lang="en-US"/>
              <a:t/>
            </a:r>
          </a:p>
          <a:p>
            <a:r>
              <a:rPr lang="en-US"/>
              <a:t>Common nouns don’t get capital letters unless they’re at the beginning of a sentence. They’re the regular words we use to talk about people, places, things, and ideas in general.</a:t>
            </a:r>
          </a:p>
          <a:p>
            <a:r>
              <a:rPr lang="en-US"/>
              <a:t/>
            </a:r>
          </a:p>
          <a:p>
            <a:r>
              <a:rPr lang="en-US"/>
              <a:t>What common nouns can you think of?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explore another important category of nouns. </a:t>
            </a:r>
          </a:p>
          <a:p>
            <a:r>
              <a:rPr lang="en-US"/>
              <a:t/>
            </a:r>
          </a:p>
          <a:p>
            <a:r>
              <a:rPr lang="en-US"/>
              <a:t/>
            </a:r>
          </a:p>
          <a:p>
            <a:r>
              <a:rPr lang="en-US"/>
              <a:t>A noun can also be a name of an idea. </a:t>
            </a:r>
          </a:p>
          <a:p>
            <a:r>
              <a:rPr lang="en-US"/>
              <a:t>Think about concepts like love, friendship, or even fear. </a:t>
            </a:r>
          </a:p>
          <a:p>
            <a:r>
              <a:rPr lang="en-US"/>
              <a:t/>
            </a:r>
          </a:p>
          <a:p>
            <a:r>
              <a:rPr lang="en-US"/>
              <a:t/>
            </a:r>
          </a:p>
          <a:p>
            <a:r>
              <a:rPr lang="en-US"/>
              <a:t>These nouns are intangible, yet they play a crucial role in our communication and how we connect with one another. </a:t>
            </a:r>
          </a:p>
          <a:p>
            <a:r>
              <a:rPr lang="en-US"/>
              <a:t/>
            </a:r>
          </a:p>
          <a:p>
            <a:r>
              <a:rPr lang="en-US"/>
              <a:t/>
            </a:r>
          </a:p>
          <a:p>
            <a:r>
              <a:rPr lang="en-US"/>
              <a:t>As we continue, keep in mind that nouns aren't just about naming objects or places; they also capture our thoughts and feelings.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proper noun is a special, specific name. It’s not just a city—it’s Paris. Not just a girl—it’s Emma. Proper nouns are the names we give to one unique person, place, or thing, and we always start them with a capital letter.”</a:t>
            </a:r>
          </a:p>
          <a:p>
            <a:r>
              <a:rPr lang="en-US"/>
              <a:t/>
            </a:r>
          </a:p>
          <a:p>
            <a:r>
              <a:rPr lang="en-US"/>
              <a:t/>
            </a:r>
          </a:p>
          <a:p>
            <a:r>
              <a:rPr lang="en-US"/>
              <a:t>If it’s the name of something or someone, like Star Wars or Grandma Sarah, it’s a proper noun. We’re learning to spot when something is a specific name, not just any person or thing.”</a:t>
            </a:r>
          </a:p>
          <a:p>
            <a:r>
              <a:rPr lang="en-US"/>
              <a:t/>
            </a:r>
          </a:p>
          <a:p>
            <a:r>
              <a:rPr lang="en-US"/>
              <a:t>What nouns can you think of?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 understand what a proper noun is, let's look at some examples together.</a:t>
            </a:r>
          </a:p>
          <a:p>
            <a:r>
              <a:rPr lang="en-US"/>
              <a:t/>
            </a:r>
          </a:p>
          <a:p>
            <a:r>
              <a:rPr lang="en-US"/>
              <a:t>Did you notice these are the same pictures as with the common nouns? But now they have different names! </a:t>
            </a:r>
          </a:p>
          <a:p>
            <a:r>
              <a:rPr lang="en-US"/>
              <a:t/>
            </a:r>
          </a:p>
          <a:p>
            <a:r>
              <a:rPr lang="en-US"/>
              <a:t>This isn't just a cat, it's Mr. Bubbles!</a:t>
            </a:r>
          </a:p>
          <a:p>
            <a:r>
              <a:rPr lang="en-US"/>
              <a:t/>
            </a:r>
          </a:p>
          <a:p>
            <a:r>
              <a:rPr lang="en-US"/>
              <a:t>This isn't just a girl, it's a girl named Fatima</a:t>
            </a:r>
          </a:p>
          <a:p>
            <a:r>
              <a:rPr lang="en-US"/>
              <a:t/>
            </a:r>
          </a:p>
          <a:p>
            <a:r>
              <a:rPr lang="en-US"/>
              <a:t>This isn't just a lake its Lake Meade.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Words like mom, dad, grandma, and aunt can be tricky. Sometimes they’re general words—that makes them common nouns. But if you're using them like a name, like you would say Mom instead of Linda, then it’s a proper noun, and it gets a capital letter.”</a:t>
            </a:r>
          </a:p>
          <a:p>
            <a:r>
              <a:rPr lang="en-US"/>
              <a:t/>
            </a:r>
          </a:p>
          <a:p>
            <a:r>
              <a:rPr lang="en-US"/>
              <a:t/>
            </a:r>
          </a:p>
          <a:p>
            <a:r>
              <a:rPr lang="en-US"/>
              <a:t>Try this test: Can you say a name in its place? If you can say Linda instead of Mom, then it’s a proper noun.”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As you can see on the slide, we have several images in front of us. Your task is to look at each picture and think about how we can replace the words "Common" and "Proper" with actual nouns that fit what you see. </a:t>
            </a:r>
          </a:p>
          <a:p>
            <a:r>
              <a:rPr lang="en-US"/>
              <a:t/>
            </a:r>
          </a:p>
          <a:p>
            <a:r>
              <a:rPr lang="en-US"/>
              <a:t>This exercise will help reinforce our understanding of common and proper nouns in a fun way. </a:t>
            </a:r>
          </a:p>
          <a:p>
            <a:r>
              <a:rPr lang="en-US"/>
              <a:t/>
            </a:r>
          </a:p>
          <a:p>
            <a:r>
              <a:rPr lang="en-US"/>
              <a:t>Remember, a common noun is a general name for a person, place, or thing, while a proper noun is a specific name and should always be capitalized.  </a:t>
            </a:r>
          </a:p>
          <a:p>
            <a:r>
              <a:rPr lang="en-US"/>
              <a:t/>
            </a:r>
          </a:p>
          <a:p>
            <a:r>
              <a:rPr lang="en-US"/>
              <a:t>I want you to think creatively! Let’s see how many different nouns you can come up with for each picture.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1.png" Type="http://schemas.openxmlformats.org/officeDocument/2006/relationships/image"/><Relationship Id="rId4" Target="../media/image22.sv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svg" Type="http://schemas.openxmlformats.org/officeDocument/2006/relationships/image"/><Relationship Id="rId11" Target="../media/image35.png" Type="http://schemas.openxmlformats.org/officeDocument/2006/relationships/image"/><Relationship Id="rId12" Target="../media/image36.svg" Type="http://schemas.openxmlformats.org/officeDocument/2006/relationships/image"/><Relationship Id="rId13" Target="../media/image37.png" Type="http://schemas.openxmlformats.org/officeDocument/2006/relationships/image"/><Relationship Id="rId14" Target="../media/image38.svg" Type="http://schemas.openxmlformats.org/officeDocument/2006/relationships/image"/><Relationship Id="rId15" Target="../media/image39.png" Type="http://schemas.openxmlformats.org/officeDocument/2006/relationships/image"/><Relationship Id="rId16" Target="../media/image40.png" Type="http://schemas.openxmlformats.org/officeDocument/2006/relationships/image"/><Relationship Id="rId17" Target="../media/image41.svg" Type="http://schemas.openxmlformats.org/officeDocument/2006/relationships/image"/><Relationship Id="rId2" Target="../notesSlides/notesSlide10.xml" Type="http://schemas.openxmlformats.org/officeDocument/2006/relationships/notesSlid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42.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42.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46.png" Type="http://schemas.openxmlformats.org/officeDocument/2006/relationships/image"/><Relationship Id="rId4" Target="../media/image47.svg" Type="http://schemas.openxmlformats.org/officeDocument/2006/relationships/image"/><Relationship Id="rId5" Target="../media/image48.png" Type="http://schemas.openxmlformats.org/officeDocument/2006/relationships/image"/><Relationship Id="rId6" Target="../media/image49.png" Type="http://schemas.openxmlformats.org/officeDocument/2006/relationships/image"/><Relationship Id="rId7" Target="../media/image50.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2426433" y="889048"/>
            <a:ext cx="13435134" cy="5457801"/>
          </a:xfrm>
          <a:prstGeom prst="rect">
            <a:avLst/>
          </a:prstGeom>
        </p:spPr>
        <p:txBody>
          <a:bodyPr anchor="t" rtlCol="false" tIns="0" lIns="0" bIns="0" rIns="0">
            <a:spAutoFit/>
          </a:bodyPr>
          <a:lstStyle/>
          <a:p>
            <a:pPr algn="ctr">
              <a:lnSpc>
                <a:spcPts val="44577"/>
              </a:lnSpc>
            </a:pPr>
            <a:r>
              <a:rPr lang="en-US" sz="31841">
                <a:solidFill>
                  <a:srgbClr val="545372"/>
                </a:solidFill>
                <a:latin typeface="Lazydog"/>
                <a:ea typeface="Lazydog"/>
                <a:cs typeface="Lazydog"/>
                <a:sym typeface="Lazydog"/>
              </a:rPr>
              <a:t>NOUNS</a:t>
            </a:r>
          </a:p>
        </p:txBody>
      </p:sp>
      <p:sp>
        <p:nvSpPr>
          <p:cNvPr name="TextBox 6" id="6"/>
          <p:cNvSpPr txBox="true"/>
          <p:nvPr/>
        </p:nvSpPr>
        <p:spPr>
          <a:xfrm rot="0">
            <a:off x="1282490" y="6565189"/>
            <a:ext cx="15976810" cy="2140231"/>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Types (person, place, thing, and idea) Proper vs. Common</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sp>
        <p:nvSpPr>
          <p:cNvPr name="TextBox 2" id="2"/>
          <p:cNvSpPr txBox="true"/>
          <p:nvPr/>
        </p:nvSpPr>
        <p:spPr>
          <a:xfrm rot="0">
            <a:off x="0" y="5677535"/>
            <a:ext cx="17778981" cy="3580765"/>
          </a:xfrm>
          <a:prstGeom prst="rect">
            <a:avLst/>
          </a:prstGeom>
        </p:spPr>
        <p:txBody>
          <a:bodyPr anchor="t" rtlCol="false" tIns="0" lIns="0" bIns="0" rIns="0">
            <a:spAutoFit/>
          </a:bodyPr>
          <a:lstStyle/>
          <a:p>
            <a:pPr algn="ctr">
              <a:lnSpc>
                <a:spcPts val="4759"/>
              </a:lnSpc>
              <a:spcBef>
                <a:spcPct val="0"/>
              </a:spcBef>
            </a:pPr>
            <a:r>
              <a:rPr lang="en-US" sz="3399">
                <a:solidFill>
                  <a:srgbClr val="FFFFFF"/>
                </a:solidFill>
                <a:latin typeface="Canva Sans"/>
                <a:ea typeface="Canva Sans"/>
                <a:cs typeface="Canva Sans"/>
                <a:sym typeface="Canva Sans"/>
              </a:rPr>
              <a:t>© Rabbit Hole Learning 2025</a:t>
            </a:r>
          </a:p>
          <a:p>
            <a:pPr algn="ctr">
              <a:lnSpc>
                <a:spcPts val="4759"/>
              </a:lnSpc>
              <a:spcBef>
                <a:spcPct val="0"/>
              </a:spcBef>
            </a:pPr>
            <a:r>
              <a:rPr lang="en-US" sz="3399">
                <a:solidFill>
                  <a:srgbClr val="FFFFFF"/>
                </a:solidFill>
                <a:latin typeface="Canva Sans"/>
                <a:ea typeface="Canva Sans"/>
                <a:cs typeface="Canva Sans"/>
                <a:sym typeface="Canva Sans"/>
              </a:rPr>
              <a:t> This resource is for personal and educational use only.</a:t>
            </a:r>
          </a:p>
          <a:p>
            <a:pPr algn="ctr">
              <a:lnSpc>
                <a:spcPts val="4759"/>
              </a:lnSpc>
              <a:spcBef>
                <a:spcPct val="0"/>
              </a:spcBef>
            </a:pPr>
            <a:r>
              <a:rPr lang="en-US" sz="3399">
                <a:solidFill>
                  <a:srgbClr val="FFFFFF"/>
                </a:solidFill>
                <a:latin typeface="Canva Sans"/>
                <a:ea typeface="Canva Sans"/>
                <a:cs typeface="Canva Sans"/>
                <a:sym typeface="Canva Sans"/>
              </a:rPr>
              <a:t> Not for resale or commercial distribution.</a:t>
            </a:r>
          </a:p>
          <a:p>
            <a:pPr algn="ctr">
              <a:lnSpc>
                <a:spcPts val="4759"/>
              </a:lnSpc>
              <a:spcBef>
                <a:spcPct val="0"/>
              </a:spcBef>
            </a:pPr>
          </a:p>
          <a:p>
            <a:pPr algn="ctr">
              <a:lnSpc>
                <a:spcPts val="4759"/>
              </a:lnSpc>
              <a:spcBef>
                <a:spcPct val="0"/>
              </a:spcBef>
            </a:pPr>
            <a:r>
              <a:rPr lang="en-US" sz="3399">
                <a:solidFill>
                  <a:srgbClr val="FFFFFF"/>
                </a:solidFill>
                <a:latin typeface="Canva Sans"/>
                <a:ea typeface="Canva Sans"/>
                <a:cs typeface="Canva Sans"/>
                <a:sym typeface="Canva Sans"/>
              </a:rPr>
              <a:t>Questions? Feedback? Visit www.rabbitholelearning.org or email me at admin@rabbitholelearning.org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7350285" y="8382405"/>
            <a:ext cx="3587430" cy="450059"/>
          </a:xfrm>
          <a:custGeom>
            <a:avLst/>
            <a:gdLst/>
            <a:ahLst/>
            <a:cxnLst/>
            <a:rect r="r" b="b" t="t" l="l"/>
            <a:pathLst>
              <a:path h="450059" w="3587430">
                <a:moveTo>
                  <a:pt x="0" y="0"/>
                </a:moveTo>
                <a:lnTo>
                  <a:pt x="3587430" y="0"/>
                </a:lnTo>
                <a:lnTo>
                  <a:pt x="3587430" y="450059"/>
                </a:lnTo>
                <a:lnTo>
                  <a:pt x="0" y="45005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3641607" y="2986810"/>
            <a:ext cx="11004785" cy="1390650"/>
          </a:xfrm>
          <a:prstGeom prst="rect">
            <a:avLst/>
          </a:prstGeom>
        </p:spPr>
        <p:txBody>
          <a:bodyPr anchor="t" rtlCol="false" tIns="0" lIns="0" bIns="0" rIns="0">
            <a:spAutoFit/>
          </a:bodyPr>
          <a:lstStyle/>
          <a:p>
            <a:pPr algn="ctr">
              <a:lnSpc>
                <a:spcPts val="10800"/>
              </a:lnSpc>
            </a:pPr>
            <a:r>
              <a:rPr lang="en-US" sz="9000" spc="441">
                <a:solidFill>
                  <a:srgbClr val="545372"/>
                </a:solidFill>
                <a:latin typeface="Lazydog"/>
                <a:ea typeface="Lazydog"/>
                <a:cs typeface="Lazydog"/>
                <a:sym typeface="Lazydog"/>
              </a:rPr>
              <a:t>What is a Noun?</a:t>
            </a:r>
          </a:p>
        </p:txBody>
      </p:sp>
      <p:sp>
        <p:nvSpPr>
          <p:cNvPr name="TextBox 7" id="7"/>
          <p:cNvSpPr txBox="true"/>
          <p:nvPr/>
        </p:nvSpPr>
        <p:spPr>
          <a:xfrm rot="0">
            <a:off x="1555046" y="4981575"/>
            <a:ext cx="15976810" cy="2140231"/>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It is a word for a person, place, thing, animal, or idea.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556143" y="7770016"/>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7" id="7"/>
          <p:cNvGrpSpPr/>
          <p:nvPr/>
        </p:nvGrpSpPr>
        <p:grpSpPr>
          <a:xfrm rot="0">
            <a:off x="8265518" y="7770016"/>
            <a:ext cx="3013520" cy="1273343"/>
            <a:chOff x="0" y="0"/>
            <a:chExt cx="1989286" cy="840560"/>
          </a:xfrm>
        </p:grpSpPr>
        <p:sp>
          <p:nvSpPr>
            <p:cNvPr name="Freeform 8" id="8"/>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9" id="9"/>
          <p:cNvGrpSpPr/>
          <p:nvPr/>
        </p:nvGrpSpPr>
        <p:grpSpPr>
          <a:xfrm rot="0">
            <a:off x="13346616" y="7770016"/>
            <a:ext cx="3013520" cy="1273343"/>
            <a:chOff x="0" y="0"/>
            <a:chExt cx="1989286" cy="840560"/>
          </a:xfrm>
        </p:grpSpPr>
        <p:sp>
          <p:nvSpPr>
            <p:cNvPr name="Freeform 10" id="10"/>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1" id="11"/>
          <p:cNvSpPr/>
          <p:nvPr/>
        </p:nvSpPr>
        <p:spPr>
          <a:xfrm flipH="false" flipV="false" rot="0">
            <a:off x="2749397" y="3070828"/>
            <a:ext cx="2985100" cy="4114800"/>
          </a:xfrm>
          <a:custGeom>
            <a:avLst/>
            <a:gdLst/>
            <a:ahLst/>
            <a:cxnLst/>
            <a:rect r="r" b="b" t="t" l="l"/>
            <a:pathLst>
              <a:path h="4114800" w="2985100">
                <a:moveTo>
                  <a:pt x="0" y="0"/>
                </a:moveTo>
                <a:lnTo>
                  <a:pt x="2985100" y="0"/>
                </a:lnTo>
                <a:lnTo>
                  <a:pt x="29851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8568699" y="3086100"/>
            <a:ext cx="2407158" cy="4114800"/>
          </a:xfrm>
          <a:custGeom>
            <a:avLst/>
            <a:gdLst/>
            <a:ahLst/>
            <a:cxnLst/>
            <a:rect r="r" b="b" t="t" l="l"/>
            <a:pathLst>
              <a:path h="4114800" w="2407158">
                <a:moveTo>
                  <a:pt x="0" y="0"/>
                </a:moveTo>
                <a:lnTo>
                  <a:pt x="2407158" y="0"/>
                </a:lnTo>
                <a:lnTo>
                  <a:pt x="240715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4271198" y="3070828"/>
            <a:ext cx="1121283" cy="4114800"/>
          </a:xfrm>
          <a:custGeom>
            <a:avLst/>
            <a:gdLst/>
            <a:ahLst/>
            <a:cxnLst/>
            <a:rect r="r" b="b" t="t" l="l"/>
            <a:pathLst>
              <a:path h="4114800" w="1121283">
                <a:moveTo>
                  <a:pt x="0" y="0"/>
                </a:moveTo>
                <a:lnTo>
                  <a:pt x="1121283" y="0"/>
                </a:lnTo>
                <a:lnTo>
                  <a:pt x="1121283"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2895519" y="1300387"/>
            <a:ext cx="12496962" cy="1186053"/>
          </a:xfrm>
          <a:prstGeom prst="rect">
            <a:avLst/>
          </a:prstGeom>
        </p:spPr>
        <p:txBody>
          <a:bodyPr anchor="t" rtlCol="false" tIns="0" lIns="0" bIns="0" rIns="0">
            <a:spAutoFit/>
          </a:bodyPr>
          <a:lstStyle/>
          <a:p>
            <a:pPr algn="ctr">
              <a:lnSpc>
                <a:spcPts val="9702"/>
              </a:lnSpc>
            </a:pPr>
            <a:r>
              <a:rPr lang="en-US" sz="6930">
                <a:solidFill>
                  <a:srgbClr val="000000"/>
                </a:solidFill>
                <a:latin typeface="Canva Sans"/>
                <a:ea typeface="Canva Sans"/>
                <a:cs typeface="Canva Sans"/>
                <a:sym typeface="Canva Sans"/>
              </a:rPr>
              <a:t>A noun is a name of a person</a:t>
            </a:r>
          </a:p>
        </p:txBody>
      </p:sp>
      <p:sp>
        <p:nvSpPr>
          <p:cNvPr name="TextBox 15" id="15"/>
          <p:cNvSpPr txBox="true"/>
          <p:nvPr/>
        </p:nvSpPr>
        <p:spPr>
          <a:xfrm rot="0">
            <a:off x="3384774" y="8066899"/>
            <a:ext cx="1356257" cy="612902"/>
          </a:xfrm>
          <a:prstGeom prst="rect">
            <a:avLst/>
          </a:prstGeom>
        </p:spPr>
        <p:txBody>
          <a:bodyPr anchor="t" rtlCol="false" tIns="0" lIns="0" bIns="0" rIns="0">
            <a:spAutoFit/>
          </a:bodyPr>
          <a:lstStyle/>
          <a:p>
            <a:pPr algn="ctr" marL="0" indent="0" lvl="0">
              <a:lnSpc>
                <a:spcPts val="5068"/>
              </a:lnSpc>
              <a:spcBef>
                <a:spcPct val="0"/>
              </a:spcBef>
            </a:pPr>
            <a:r>
              <a:rPr lang="en-US" sz="3620">
                <a:solidFill>
                  <a:srgbClr val="F1EBE5"/>
                </a:solidFill>
                <a:latin typeface="Canva Sans"/>
                <a:ea typeface="Canva Sans"/>
                <a:cs typeface="Canva Sans"/>
                <a:sym typeface="Canva Sans"/>
              </a:rPr>
              <a:t>child</a:t>
            </a:r>
          </a:p>
        </p:txBody>
      </p:sp>
      <p:sp>
        <p:nvSpPr>
          <p:cNvPr name="TextBox 16" id="16"/>
          <p:cNvSpPr txBox="true"/>
          <p:nvPr/>
        </p:nvSpPr>
        <p:spPr>
          <a:xfrm rot="0">
            <a:off x="9008662" y="8066899"/>
            <a:ext cx="1580238"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doctor</a:t>
            </a:r>
          </a:p>
        </p:txBody>
      </p:sp>
      <p:sp>
        <p:nvSpPr>
          <p:cNvPr name="TextBox 17" id="17"/>
          <p:cNvSpPr txBox="true"/>
          <p:nvPr/>
        </p:nvSpPr>
        <p:spPr>
          <a:xfrm rot="0">
            <a:off x="14027900" y="8066899"/>
            <a:ext cx="1650950" cy="612902"/>
          </a:xfrm>
          <a:prstGeom prst="rect">
            <a:avLst/>
          </a:prstGeom>
        </p:spPr>
        <p:txBody>
          <a:bodyPr anchor="t" rtlCol="false" tIns="0" lIns="0" bIns="0" rIns="0">
            <a:spAutoFit/>
          </a:bodyPr>
          <a:lstStyle/>
          <a:p>
            <a:pPr algn="ctr" marL="0" indent="0" lvl="0">
              <a:lnSpc>
                <a:spcPts val="5068"/>
              </a:lnSpc>
              <a:spcBef>
                <a:spcPct val="0"/>
              </a:spcBef>
            </a:pPr>
            <a:r>
              <a:rPr lang="en-US" sz="3620">
                <a:solidFill>
                  <a:srgbClr val="F1EBE5"/>
                </a:solidFill>
                <a:latin typeface="Canva Sans"/>
                <a:ea typeface="Canva Sans"/>
                <a:cs typeface="Canva Sans"/>
                <a:sym typeface="Canva Sans"/>
              </a:rPr>
              <a:t>Max</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763455" y="6528035"/>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7" id="7"/>
          <p:cNvGrpSpPr/>
          <p:nvPr/>
        </p:nvGrpSpPr>
        <p:grpSpPr>
          <a:xfrm rot="0">
            <a:off x="12894525" y="6528035"/>
            <a:ext cx="3013520" cy="1273343"/>
            <a:chOff x="0" y="0"/>
            <a:chExt cx="1989286" cy="840560"/>
          </a:xfrm>
        </p:grpSpPr>
        <p:sp>
          <p:nvSpPr>
            <p:cNvPr name="Freeform 8" id="8"/>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9" id="9"/>
          <p:cNvGrpSpPr/>
          <p:nvPr/>
        </p:nvGrpSpPr>
        <p:grpSpPr>
          <a:xfrm rot="0">
            <a:off x="8023077" y="7801378"/>
            <a:ext cx="3013520" cy="1273343"/>
            <a:chOff x="0" y="0"/>
            <a:chExt cx="1989286" cy="840560"/>
          </a:xfrm>
        </p:grpSpPr>
        <p:sp>
          <p:nvSpPr>
            <p:cNvPr name="Freeform 10" id="10"/>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1" id="11"/>
          <p:cNvSpPr/>
          <p:nvPr/>
        </p:nvSpPr>
        <p:spPr>
          <a:xfrm flipH="false" flipV="false" rot="0">
            <a:off x="3027596" y="3488683"/>
            <a:ext cx="3018052" cy="2504984"/>
          </a:xfrm>
          <a:custGeom>
            <a:avLst/>
            <a:gdLst/>
            <a:ahLst/>
            <a:cxnLst/>
            <a:rect r="r" b="b" t="t" l="l"/>
            <a:pathLst>
              <a:path h="2504984" w="3018052">
                <a:moveTo>
                  <a:pt x="0" y="0"/>
                </a:moveTo>
                <a:lnTo>
                  <a:pt x="3018052" y="0"/>
                </a:lnTo>
                <a:lnTo>
                  <a:pt x="3018052" y="2504984"/>
                </a:lnTo>
                <a:lnTo>
                  <a:pt x="0" y="25049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8053052" y="3161051"/>
            <a:ext cx="2834068" cy="4114800"/>
          </a:xfrm>
          <a:custGeom>
            <a:avLst/>
            <a:gdLst/>
            <a:ahLst/>
            <a:cxnLst/>
            <a:rect r="r" b="b" t="t" l="l"/>
            <a:pathLst>
              <a:path h="4114800" w="2834068">
                <a:moveTo>
                  <a:pt x="0" y="0"/>
                </a:moveTo>
                <a:lnTo>
                  <a:pt x="2834069" y="0"/>
                </a:lnTo>
                <a:lnTo>
                  <a:pt x="283406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2594251" y="3213941"/>
            <a:ext cx="3614067" cy="3062922"/>
          </a:xfrm>
          <a:custGeom>
            <a:avLst/>
            <a:gdLst/>
            <a:ahLst/>
            <a:cxnLst/>
            <a:rect r="r" b="b" t="t" l="l"/>
            <a:pathLst>
              <a:path h="3062922" w="3614067">
                <a:moveTo>
                  <a:pt x="0" y="0"/>
                </a:moveTo>
                <a:lnTo>
                  <a:pt x="3614067" y="0"/>
                </a:lnTo>
                <a:lnTo>
                  <a:pt x="3614067" y="3062922"/>
                </a:lnTo>
                <a:lnTo>
                  <a:pt x="0" y="306292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3027596" y="1449472"/>
            <a:ext cx="12232809" cy="1186053"/>
          </a:xfrm>
          <a:prstGeom prst="rect">
            <a:avLst/>
          </a:prstGeom>
        </p:spPr>
        <p:txBody>
          <a:bodyPr anchor="t" rtlCol="false" tIns="0" lIns="0" bIns="0" rIns="0">
            <a:spAutoFit/>
          </a:bodyPr>
          <a:lstStyle/>
          <a:p>
            <a:pPr algn="ctr">
              <a:lnSpc>
                <a:spcPts val="9702"/>
              </a:lnSpc>
            </a:pPr>
            <a:r>
              <a:rPr lang="en-US" sz="6930">
                <a:solidFill>
                  <a:srgbClr val="000000"/>
                </a:solidFill>
                <a:latin typeface="Canva Sans"/>
                <a:ea typeface="Canva Sans"/>
                <a:cs typeface="Canva Sans"/>
                <a:sym typeface="Canva Sans"/>
              </a:rPr>
              <a:t>A noun is a name of a place</a:t>
            </a:r>
          </a:p>
        </p:txBody>
      </p:sp>
      <p:sp>
        <p:nvSpPr>
          <p:cNvPr name="TextBox 15" id="15"/>
          <p:cNvSpPr txBox="true"/>
          <p:nvPr/>
        </p:nvSpPr>
        <p:spPr>
          <a:xfrm rot="0">
            <a:off x="3132602" y="6770625"/>
            <a:ext cx="2275226" cy="655447"/>
          </a:xfrm>
          <a:prstGeom prst="rect">
            <a:avLst/>
          </a:prstGeom>
        </p:spPr>
        <p:txBody>
          <a:bodyPr anchor="t" rtlCol="false" tIns="0" lIns="0" bIns="0" rIns="0">
            <a:spAutoFit/>
          </a:bodyPr>
          <a:lstStyle/>
          <a:p>
            <a:pPr algn="ctr">
              <a:lnSpc>
                <a:spcPts val="5348"/>
              </a:lnSpc>
            </a:pPr>
            <a:r>
              <a:rPr lang="en-US" sz="3820">
                <a:solidFill>
                  <a:srgbClr val="000000"/>
                </a:solidFill>
                <a:latin typeface="Canva Sans"/>
                <a:ea typeface="Canva Sans"/>
                <a:cs typeface="Canva Sans"/>
                <a:sym typeface="Canva Sans"/>
              </a:rPr>
              <a:t>mountain</a:t>
            </a:r>
          </a:p>
        </p:txBody>
      </p:sp>
      <p:sp>
        <p:nvSpPr>
          <p:cNvPr name="TextBox 16" id="16"/>
          <p:cNvSpPr txBox="true"/>
          <p:nvPr/>
        </p:nvSpPr>
        <p:spPr>
          <a:xfrm rot="0">
            <a:off x="8330125" y="7723526"/>
            <a:ext cx="2399423" cy="1331722"/>
          </a:xfrm>
          <a:prstGeom prst="rect">
            <a:avLst/>
          </a:prstGeom>
        </p:spPr>
        <p:txBody>
          <a:bodyPr anchor="t" rtlCol="false" tIns="0" lIns="0" bIns="0" rIns="0">
            <a:spAutoFit/>
          </a:bodyPr>
          <a:lstStyle/>
          <a:p>
            <a:pPr algn="ctr">
              <a:lnSpc>
                <a:spcPts val="5348"/>
              </a:lnSpc>
            </a:pPr>
            <a:r>
              <a:rPr lang="en-US" sz="3820">
                <a:solidFill>
                  <a:srgbClr val="000000"/>
                </a:solidFill>
                <a:latin typeface="Canva Sans"/>
                <a:ea typeface="Canva Sans"/>
                <a:cs typeface="Canva Sans"/>
                <a:sym typeface="Canva Sans"/>
              </a:rPr>
              <a:t>Eiffel Tower</a:t>
            </a:r>
          </a:p>
        </p:txBody>
      </p:sp>
      <p:sp>
        <p:nvSpPr>
          <p:cNvPr name="TextBox 17" id="17"/>
          <p:cNvSpPr txBox="true"/>
          <p:nvPr/>
        </p:nvSpPr>
        <p:spPr>
          <a:xfrm rot="0">
            <a:off x="13508622" y="6779080"/>
            <a:ext cx="1785326" cy="655447"/>
          </a:xfrm>
          <a:prstGeom prst="rect">
            <a:avLst/>
          </a:prstGeom>
        </p:spPr>
        <p:txBody>
          <a:bodyPr anchor="t" rtlCol="false" tIns="0" lIns="0" bIns="0" rIns="0">
            <a:spAutoFit/>
          </a:bodyPr>
          <a:lstStyle/>
          <a:p>
            <a:pPr algn="ctr">
              <a:lnSpc>
                <a:spcPts val="5348"/>
              </a:lnSpc>
            </a:pPr>
            <a:r>
              <a:rPr lang="en-US" sz="3820">
                <a:solidFill>
                  <a:srgbClr val="000000"/>
                </a:solidFill>
                <a:latin typeface="Canva Sans"/>
                <a:ea typeface="Canva Sans"/>
                <a:cs typeface="Canva Sans"/>
                <a:sym typeface="Canva Sans"/>
              </a:rPr>
              <a:t>Library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988466" y="7168400"/>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7" id="7"/>
          <p:cNvSpPr/>
          <p:nvPr/>
        </p:nvSpPr>
        <p:spPr>
          <a:xfrm flipH="false" flipV="false" rot="0">
            <a:off x="1988466" y="3527657"/>
            <a:ext cx="3000265" cy="3423539"/>
          </a:xfrm>
          <a:custGeom>
            <a:avLst/>
            <a:gdLst/>
            <a:ahLst/>
            <a:cxnLst/>
            <a:rect r="r" b="b" t="t" l="l"/>
            <a:pathLst>
              <a:path h="3423539" w="3000265">
                <a:moveTo>
                  <a:pt x="0" y="0"/>
                </a:moveTo>
                <a:lnTo>
                  <a:pt x="3000265" y="0"/>
                </a:lnTo>
                <a:lnTo>
                  <a:pt x="3000265" y="3423539"/>
                </a:lnTo>
                <a:lnTo>
                  <a:pt x="0" y="34235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7637240" y="7168400"/>
            <a:ext cx="3013520" cy="1273343"/>
            <a:chOff x="0" y="0"/>
            <a:chExt cx="1989286" cy="840560"/>
          </a:xfrm>
        </p:grpSpPr>
        <p:sp>
          <p:nvSpPr>
            <p:cNvPr name="Freeform 9" id="9"/>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0" id="10"/>
          <p:cNvSpPr/>
          <p:nvPr/>
        </p:nvSpPr>
        <p:spPr>
          <a:xfrm flipH="false" flipV="false" rot="0">
            <a:off x="7944289" y="2836396"/>
            <a:ext cx="2341695" cy="4114800"/>
          </a:xfrm>
          <a:custGeom>
            <a:avLst/>
            <a:gdLst/>
            <a:ahLst/>
            <a:cxnLst/>
            <a:rect r="r" b="b" t="t" l="l"/>
            <a:pathLst>
              <a:path h="4114800" w="2341695">
                <a:moveTo>
                  <a:pt x="0" y="0"/>
                </a:moveTo>
                <a:lnTo>
                  <a:pt x="2341695" y="0"/>
                </a:lnTo>
                <a:lnTo>
                  <a:pt x="234169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3056168" y="7168400"/>
            <a:ext cx="3013520" cy="1273343"/>
            <a:chOff x="0" y="0"/>
            <a:chExt cx="1989286" cy="840560"/>
          </a:xfrm>
        </p:grpSpPr>
        <p:sp>
          <p:nvSpPr>
            <p:cNvPr name="Freeform 12" id="12"/>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3" id="13"/>
          <p:cNvSpPr/>
          <p:nvPr/>
        </p:nvSpPr>
        <p:spPr>
          <a:xfrm flipH="false" flipV="false" rot="0">
            <a:off x="12787425" y="3798070"/>
            <a:ext cx="3551005" cy="2408227"/>
          </a:xfrm>
          <a:custGeom>
            <a:avLst/>
            <a:gdLst/>
            <a:ahLst/>
            <a:cxnLst/>
            <a:rect r="r" b="b" t="t" l="l"/>
            <a:pathLst>
              <a:path h="2408227" w="3551005">
                <a:moveTo>
                  <a:pt x="0" y="0"/>
                </a:moveTo>
                <a:lnTo>
                  <a:pt x="3551005" y="0"/>
                </a:lnTo>
                <a:lnTo>
                  <a:pt x="3551005" y="2408227"/>
                </a:lnTo>
                <a:lnTo>
                  <a:pt x="0" y="240822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3027596" y="1322670"/>
            <a:ext cx="12232809" cy="1186053"/>
          </a:xfrm>
          <a:prstGeom prst="rect">
            <a:avLst/>
          </a:prstGeom>
        </p:spPr>
        <p:txBody>
          <a:bodyPr anchor="t" rtlCol="false" tIns="0" lIns="0" bIns="0" rIns="0">
            <a:spAutoFit/>
          </a:bodyPr>
          <a:lstStyle/>
          <a:p>
            <a:pPr algn="ctr">
              <a:lnSpc>
                <a:spcPts val="9702"/>
              </a:lnSpc>
            </a:pPr>
            <a:r>
              <a:rPr lang="en-US" sz="6930">
                <a:solidFill>
                  <a:srgbClr val="000000"/>
                </a:solidFill>
                <a:latin typeface="Canva Sans"/>
                <a:ea typeface="Canva Sans"/>
                <a:cs typeface="Canva Sans"/>
                <a:sym typeface="Canva Sans"/>
              </a:rPr>
              <a:t>A noun is a name of a thing</a:t>
            </a:r>
          </a:p>
        </p:txBody>
      </p:sp>
      <p:sp>
        <p:nvSpPr>
          <p:cNvPr name="TextBox 15" id="15"/>
          <p:cNvSpPr txBox="true"/>
          <p:nvPr/>
        </p:nvSpPr>
        <p:spPr>
          <a:xfrm rot="0">
            <a:off x="2871581" y="7401466"/>
            <a:ext cx="1234036" cy="648462"/>
          </a:xfrm>
          <a:prstGeom prst="rect">
            <a:avLst/>
          </a:prstGeom>
        </p:spPr>
        <p:txBody>
          <a:bodyPr anchor="t" rtlCol="false" tIns="0" lIns="0" bIns="0" rIns="0">
            <a:spAutoFit/>
          </a:bodyPr>
          <a:lstStyle/>
          <a:p>
            <a:pPr algn="ctr">
              <a:lnSpc>
                <a:spcPts val="5208"/>
              </a:lnSpc>
            </a:pPr>
            <a:r>
              <a:rPr lang="en-US" sz="3720">
                <a:solidFill>
                  <a:srgbClr val="F1EBE5"/>
                </a:solidFill>
                <a:latin typeface="Canva Sans"/>
                <a:ea typeface="Canva Sans"/>
                <a:cs typeface="Canva Sans"/>
                <a:sym typeface="Canva Sans"/>
              </a:rPr>
              <a:t>book</a:t>
            </a:r>
          </a:p>
        </p:txBody>
      </p:sp>
      <p:sp>
        <p:nvSpPr>
          <p:cNvPr name="TextBox 16" id="16"/>
          <p:cNvSpPr txBox="true"/>
          <p:nvPr/>
        </p:nvSpPr>
        <p:spPr>
          <a:xfrm rot="0">
            <a:off x="7944289" y="7401466"/>
            <a:ext cx="2399423" cy="648462"/>
          </a:xfrm>
          <a:prstGeom prst="rect">
            <a:avLst/>
          </a:prstGeom>
        </p:spPr>
        <p:txBody>
          <a:bodyPr anchor="t" rtlCol="false" tIns="0" lIns="0" bIns="0" rIns="0">
            <a:spAutoFit/>
          </a:bodyPr>
          <a:lstStyle/>
          <a:p>
            <a:pPr algn="ctr">
              <a:lnSpc>
                <a:spcPts val="5208"/>
              </a:lnSpc>
            </a:pPr>
            <a:r>
              <a:rPr lang="en-US" sz="3720">
                <a:solidFill>
                  <a:srgbClr val="F1EBE5"/>
                </a:solidFill>
                <a:latin typeface="Canva Sans"/>
                <a:ea typeface="Canva Sans"/>
                <a:cs typeface="Canva Sans"/>
                <a:sym typeface="Canva Sans"/>
              </a:rPr>
              <a:t>sunflower</a:t>
            </a:r>
          </a:p>
        </p:txBody>
      </p:sp>
      <p:sp>
        <p:nvSpPr>
          <p:cNvPr name="TextBox 17" id="17"/>
          <p:cNvSpPr txBox="true"/>
          <p:nvPr/>
        </p:nvSpPr>
        <p:spPr>
          <a:xfrm rot="0">
            <a:off x="14035801" y="7409920"/>
            <a:ext cx="1054252" cy="648462"/>
          </a:xfrm>
          <a:prstGeom prst="rect">
            <a:avLst/>
          </a:prstGeom>
        </p:spPr>
        <p:txBody>
          <a:bodyPr anchor="t" rtlCol="false" tIns="0" lIns="0" bIns="0" rIns="0">
            <a:spAutoFit/>
          </a:bodyPr>
          <a:lstStyle/>
          <a:p>
            <a:pPr algn="ctr">
              <a:lnSpc>
                <a:spcPts val="5208"/>
              </a:lnSpc>
            </a:pPr>
            <a:r>
              <a:rPr lang="en-US" sz="3720">
                <a:solidFill>
                  <a:srgbClr val="F1EBE5"/>
                </a:solidFill>
                <a:latin typeface="Canva Sans"/>
                <a:ea typeface="Canva Sans"/>
                <a:cs typeface="Canva Sans"/>
                <a:sym typeface="Canva Sans"/>
              </a:rPr>
              <a:t>car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980245" y="7205687"/>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7" id="7"/>
          <p:cNvSpPr/>
          <p:nvPr/>
        </p:nvSpPr>
        <p:spPr>
          <a:xfrm flipH="false" flipV="false" rot="0">
            <a:off x="1933825" y="3671013"/>
            <a:ext cx="3106358" cy="3317470"/>
          </a:xfrm>
          <a:custGeom>
            <a:avLst/>
            <a:gdLst/>
            <a:ahLst/>
            <a:cxnLst/>
            <a:rect r="r" b="b" t="t" l="l"/>
            <a:pathLst>
              <a:path h="3317470" w="3106358">
                <a:moveTo>
                  <a:pt x="0" y="0"/>
                </a:moveTo>
                <a:lnTo>
                  <a:pt x="3106359" y="0"/>
                </a:lnTo>
                <a:lnTo>
                  <a:pt x="3106359" y="3317470"/>
                </a:lnTo>
                <a:lnTo>
                  <a:pt x="0" y="33174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7637240" y="7205687"/>
            <a:ext cx="3013520" cy="1273343"/>
            <a:chOff x="0" y="0"/>
            <a:chExt cx="1989286" cy="840560"/>
          </a:xfrm>
        </p:grpSpPr>
        <p:sp>
          <p:nvSpPr>
            <p:cNvPr name="Freeform 9" id="9"/>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0" id="10"/>
          <p:cNvSpPr/>
          <p:nvPr/>
        </p:nvSpPr>
        <p:spPr>
          <a:xfrm flipH="false" flipV="false" rot="0">
            <a:off x="7164259" y="3575136"/>
            <a:ext cx="3959483" cy="3413347"/>
          </a:xfrm>
          <a:custGeom>
            <a:avLst/>
            <a:gdLst/>
            <a:ahLst/>
            <a:cxnLst/>
            <a:rect r="r" b="b" t="t" l="l"/>
            <a:pathLst>
              <a:path h="3413347" w="3959483">
                <a:moveTo>
                  <a:pt x="0" y="0"/>
                </a:moveTo>
                <a:lnTo>
                  <a:pt x="3959482" y="0"/>
                </a:lnTo>
                <a:lnTo>
                  <a:pt x="3959482" y="3413347"/>
                </a:lnTo>
                <a:lnTo>
                  <a:pt x="0" y="341334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3298710" y="7166888"/>
            <a:ext cx="3013520" cy="1273343"/>
            <a:chOff x="0" y="0"/>
            <a:chExt cx="1989286" cy="840560"/>
          </a:xfrm>
        </p:grpSpPr>
        <p:sp>
          <p:nvSpPr>
            <p:cNvPr name="Freeform 12" id="12"/>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3" id="13"/>
          <p:cNvSpPr/>
          <p:nvPr/>
        </p:nvSpPr>
        <p:spPr>
          <a:xfrm flipH="false" flipV="false" rot="0">
            <a:off x="13083225" y="3401208"/>
            <a:ext cx="3066433" cy="3484583"/>
          </a:xfrm>
          <a:custGeom>
            <a:avLst/>
            <a:gdLst/>
            <a:ahLst/>
            <a:cxnLst/>
            <a:rect r="r" b="b" t="t" l="l"/>
            <a:pathLst>
              <a:path h="3484583" w="3066433">
                <a:moveTo>
                  <a:pt x="0" y="0"/>
                </a:moveTo>
                <a:lnTo>
                  <a:pt x="3066434" y="0"/>
                </a:lnTo>
                <a:lnTo>
                  <a:pt x="3066434" y="3484584"/>
                </a:lnTo>
                <a:lnTo>
                  <a:pt x="0" y="34845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3208459" y="1478302"/>
            <a:ext cx="11871083" cy="1047750"/>
          </a:xfrm>
          <a:prstGeom prst="rect">
            <a:avLst/>
          </a:prstGeom>
        </p:spPr>
        <p:txBody>
          <a:bodyPr anchor="t" rtlCol="false" tIns="0" lIns="0" bIns="0" rIns="0">
            <a:spAutoFit/>
          </a:bodyPr>
          <a:lstStyle/>
          <a:p>
            <a:pPr algn="ctr">
              <a:lnSpc>
                <a:spcPts val="8316"/>
              </a:lnSpc>
            </a:pPr>
            <a:r>
              <a:rPr lang="en-US" sz="6930">
                <a:solidFill>
                  <a:srgbClr val="000000"/>
                </a:solidFill>
                <a:latin typeface="Canva Sans"/>
                <a:ea typeface="Canva Sans"/>
                <a:cs typeface="Canva Sans"/>
                <a:sym typeface="Canva Sans"/>
              </a:rPr>
              <a:t>A noun is name of an idea</a:t>
            </a:r>
          </a:p>
        </p:txBody>
      </p:sp>
      <p:sp>
        <p:nvSpPr>
          <p:cNvPr name="TextBox 15" id="15"/>
          <p:cNvSpPr txBox="true"/>
          <p:nvPr/>
        </p:nvSpPr>
        <p:spPr>
          <a:xfrm rot="0">
            <a:off x="2594342" y="7463772"/>
            <a:ext cx="1785326"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love</a:t>
            </a:r>
          </a:p>
        </p:txBody>
      </p:sp>
      <p:sp>
        <p:nvSpPr>
          <p:cNvPr name="TextBox 16" id="16"/>
          <p:cNvSpPr txBox="true"/>
          <p:nvPr/>
        </p:nvSpPr>
        <p:spPr>
          <a:xfrm rot="0">
            <a:off x="7944289" y="7466257"/>
            <a:ext cx="2399423"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friendship</a:t>
            </a:r>
          </a:p>
        </p:txBody>
      </p:sp>
      <p:sp>
        <p:nvSpPr>
          <p:cNvPr name="TextBox 17" id="17"/>
          <p:cNvSpPr txBox="true"/>
          <p:nvPr/>
        </p:nvSpPr>
        <p:spPr>
          <a:xfrm rot="0">
            <a:off x="13461280" y="7417372"/>
            <a:ext cx="2688378"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fear</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4041775"/>
            <a:ext cx="16230600" cy="1974851"/>
          </a:xfrm>
          <a:prstGeom prst="rect">
            <a:avLst/>
          </a:prstGeom>
        </p:spPr>
        <p:txBody>
          <a:bodyPr anchor="t" rtlCol="false" tIns="0" lIns="0" bIns="0" rIns="0">
            <a:spAutoFit/>
          </a:bodyPr>
          <a:lstStyle/>
          <a:p>
            <a:pPr algn="ctr">
              <a:lnSpc>
                <a:spcPts val="16099"/>
              </a:lnSpc>
            </a:pPr>
            <a:r>
              <a:rPr lang="en-US" sz="11499">
                <a:solidFill>
                  <a:srgbClr val="3B3A52"/>
                </a:solidFill>
                <a:latin typeface="Lazydog"/>
                <a:ea typeface="Lazydog"/>
                <a:cs typeface="Lazydog"/>
                <a:sym typeface="Lazydog"/>
              </a:rPr>
              <a:t>ACTIVITY TIME!</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4221145" y="1202757"/>
            <a:ext cx="9132329" cy="1643658"/>
          </a:xfrm>
          <a:prstGeom prst="rect">
            <a:avLst/>
          </a:prstGeom>
        </p:spPr>
        <p:txBody>
          <a:bodyPr anchor="t" rtlCol="false" tIns="0" lIns="0" bIns="0" rIns="0">
            <a:spAutoFit/>
          </a:bodyPr>
          <a:lstStyle/>
          <a:p>
            <a:pPr algn="ctr">
              <a:lnSpc>
                <a:spcPts val="13454"/>
              </a:lnSpc>
            </a:pPr>
            <a:r>
              <a:rPr lang="en-US" sz="9610">
                <a:solidFill>
                  <a:srgbClr val="000000"/>
                </a:solidFill>
                <a:latin typeface="Lazydog"/>
                <a:ea typeface="Lazydog"/>
                <a:cs typeface="Lazydog"/>
                <a:sym typeface="Lazydog"/>
              </a:rPr>
              <a:t>Finding Nouns!</a:t>
            </a:r>
          </a:p>
        </p:txBody>
      </p:sp>
      <p:sp>
        <p:nvSpPr>
          <p:cNvPr name="TextBox 6" id="6"/>
          <p:cNvSpPr txBox="true"/>
          <p:nvPr/>
        </p:nvSpPr>
        <p:spPr>
          <a:xfrm rot="0">
            <a:off x="1986553" y="2760689"/>
            <a:ext cx="13877740" cy="512444"/>
          </a:xfrm>
          <a:prstGeom prst="rect">
            <a:avLst/>
          </a:prstGeom>
        </p:spPr>
        <p:txBody>
          <a:bodyPr anchor="t" rtlCol="false" tIns="0" lIns="0" bIns="0" rIns="0">
            <a:spAutoFit/>
          </a:bodyPr>
          <a:lstStyle/>
          <a:p>
            <a:pPr algn="ctr">
              <a:lnSpc>
                <a:spcPts val="4200"/>
              </a:lnSpc>
            </a:pPr>
            <a:r>
              <a:rPr lang="en-US" sz="2800">
                <a:solidFill>
                  <a:srgbClr val="000000"/>
                </a:solidFill>
                <a:latin typeface="Canva Sans"/>
                <a:ea typeface="Canva Sans"/>
                <a:cs typeface="Canva Sans"/>
                <a:sym typeface="Canva Sans"/>
              </a:rPr>
              <a:t>Box all the nouns you discover in the sentences.</a:t>
            </a:r>
          </a:p>
        </p:txBody>
      </p:sp>
      <p:sp>
        <p:nvSpPr>
          <p:cNvPr name="TextBox 7" id="7"/>
          <p:cNvSpPr txBox="true"/>
          <p:nvPr/>
        </p:nvSpPr>
        <p:spPr>
          <a:xfrm rot="0">
            <a:off x="3740684" y="3617649"/>
            <a:ext cx="10806632" cy="688974"/>
          </a:xfrm>
          <a:prstGeom prst="rect">
            <a:avLst/>
          </a:prstGeom>
        </p:spPr>
        <p:txBody>
          <a:bodyPr anchor="t" rtlCol="false" tIns="0" lIns="0" bIns="0" rIns="0">
            <a:spAutoFit/>
          </a:bodyPr>
          <a:lstStyle/>
          <a:p>
            <a:pPr algn="just">
              <a:lnSpc>
                <a:spcPts val="5600"/>
              </a:lnSpc>
            </a:pPr>
            <a:r>
              <a:rPr lang="en-US" sz="4000">
                <a:solidFill>
                  <a:srgbClr val="000000"/>
                </a:solidFill>
                <a:latin typeface="Canva Sans"/>
                <a:ea typeface="Canva Sans"/>
                <a:cs typeface="Canva Sans"/>
                <a:sym typeface="Canva Sans"/>
              </a:rPr>
              <a:t>1. My grandpa bought a pizza for the family.</a:t>
            </a:r>
          </a:p>
        </p:txBody>
      </p:sp>
      <p:sp>
        <p:nvSpPr>
          <p:cNvPr name="TextBox 8" id="8"/>
          <p:cNvSpPr txBox="true"/>
          <p:nvPr/>
        </p:nvSpPr>
        <p:spPr>
          <a:xfrm rot="0">
            <a:off x="3740684" y="4779985"/>
            <a:ext cx="10093251"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2. Two elephants crossed the road.</a:t>
            </a:r>
          </a:p>
        </p:txBody>
      </p:sp>
      <p:sp>
        <p:nvSpPr>
          <p:cNvPr name="TextBox 9" id="9"/>
          <p:cNvSpPr txBox="true"/>
          <p:nvPr/>
        </p:nvSpPr>
        <p:spPr>
          <a:xfrm rot="0">
            <a:off x="3740684" y="5946480"/>
            <a:ext cx="10093251"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3. I have three pencils and two pens.</a:t>
            </a:r>
          </a:p>
        </p:txBody>
      </p:sp>
      <p:sp>
        <p:nvSpPr>
          <p:cNvPr name="TextBox 10" id="10"/>
          <p:cNvSpPr txBox="true"/>
          <p:nvPr/>
        </p:nvSpPr>
        <p:spPr>
          <a:xfrm rot="0">
            <a:off x="3740684" y="7111704"/>
            <a:ext cx="10806632"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4. The states achieved peace without war.</a:t>
            </a:r>
          </a:p>
        </p:txBody>
      </p:sp>
      <p:sp>
        <p:nvSpPr>
          <p:cNvPr name="TextBox 11" id="11"/>
          <p:cNvSpPr txBox="true"/>
          <p:nvPr/>
        </p:nvSpPr>
        <p:spPr>
          <a:xfrm rot="0">
            <a:off x="3740684" y="8276929"/>
            <a:ext cx="10806632"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5. Annika has three cats and four dogs.</a:t>
            </a:r>
          </a:p>
        </p:txBody>
      </p:sp>
      <p:grpSp>
        <p:nvGrpSpPr>
          <p:cNvPr name="Group 12" id="12"/>
          <p:cNvGrpSpPr/>
          <p:nvPr/>
        </p:nvGrpSpPr>
        <p:grpSpPr>
          <a:xfrm rot="0">
            <a:off x="1295116" y="1684278"/>
            <a:ext cx="1883171" cy="582316"/>
            <a:chOff x="0" y="0"/>
            <a:chExt cx="495979" cy="153367"/>
          </a:xfrm>
        </p:grpSpPr>
        <p:sp>
          <p:nvSpPr>
            <p:cNvPr name="Freeform 13" id="13"/>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14" id="14"/>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295116" y="2409677"/>
            <a:ext cx="1883171" cy="582316"/>
            <a:chOff x="0" y="0"/>
            <a:chExt cx="495979" cy="153367"/>
          </a:xfrm>
        </p:grpSpPr>
        <p:sp>
          <p:nvSpPr>
            <p:cNvPr name="Freeform 16" id="16"/>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17" id="17"/>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295116" y="3127555"/>
            <a:ext cx="1883171" cy="582316"/>
            <a:chOff x="0" y="0"/>
            <a:chExt cx="495979" cy="153367"/>
          </a:xfrm>
        </p:grpSpPr>
        <p:sp>
          <p:nvSpPr>
            <p:cNvPr name="Freeform 19" id="19"/>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0" id="20"/>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295116" y="3852914"/>
            <a:ext cx="1883171" cy="582316"/>
            <a:chOff x="0" y="0"/>
            <a:chExt cx="495979" cy="153367"/>
          </a:xfrm>
        </p:grpSpPr>
        <p:sp>
          <p:nvSpPr>
            <p:cNvPr name="Freeform 22" id="22"/>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3" id="23"/>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295116" y="4578313"/>
            <a:ext cx="1883171" cy="582316"/>
            <a:chOff x="0" y="0"/>
            <a:chExt cx="495979" cy="153367"/>
          </a:xfrm>
        </p:grpSpPr>
        <p:sp>
          <p:nvSpPr>
            <p:cNvPr name="Freeform 25" id="25"/>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6" id="26"/>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1295116" y="5296190"/>
            <a:ext cx="1883171" cy="582316"/>
            <a:chOff x="0" y="0"/>
            <a:chExt cx="495979" cy="153367"/>
          </a:xfrm>
        </p:grpSpPr>
        <p:sp>
          <p:nvSpPr>
            <p:cNvPr name="Freeform 28" id="28"/>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9" id="29"/>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1295116" y="6032205"/>
            <a:ext cx="1883171" cy="582316"/>
            <a:chOff x="0" y="0"/>
            <a:chExt cx="495979" cy="153367"/>
          </a:xfrm>
        </p:grpSpPr>
        <p:sp>
          <p:nvSpPr>
            <p:cNvPr name="Freeform 31" id="31"/>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2" id="32"/>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1295116" y="6757604"/>
            <a:ext cx="1883171" cy="582316"/>
            <a:chOff x="0" y="0"/>
            <a:chExt cx="495979" cy="153367"/>
          </a:xfrm>
        </p:grpSpPr>
        <p:sp>
          <p:nvSpPr>
            <p:cNvPr name="Freeform 34" id="34"/>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5" id="35"/>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0">
            <a:off x="1295116" y="7475481"/>
            <a:ext cx="1883171" cy="582316"/>
            <a:chOff x="0" y="0"/>
            <a:chExt cx="495979" cy="153367"/>
          </a:xfrm>
        </p:grpSpPr>
        <p:sp>
          <p:nvSpPr>
            <p:cNvPr name="Freeform 37" id="37"/>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8" id="38"/>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0">
            <a:off x="15109291" y="1684278"/>
            <a:ext cx="1883171" cy="582316"/>
            <a:chOff x="0" y="0"/>
            <a:chExt cx="495979" cy="153367"/>
          </a:xfrm>
        </p:grpSpPr>
        <p:sp>
          <p:nvSpPr>
            <p:cNvPr name="Freeform 40" id="40"/>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1" id="41"/>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2" id="42"/>
          <p:cNvGrpSpPr/>
          <p:nvPr/>
        </p:nvGrpSpPr>
        <p:grpSpPr>
          <a:xfrm rot="0">
            <a:off x="15109291" y="2420293"/>
            <a:ext cx="1883171" cy="582316"/>
            <a:chOff x="0" y="0"/>
            <a:chExt cx="495979" cy="153367"/>
          </a:xfrm>
        </p:grpSpPr>
        <p:sp>
          <p:nvSpPr>
            <p:cNvPr name="Freeform 43" id="43"/>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4" id="44"/>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5" id="45"/>
          <p:cNvGrpSpPr/>
          <p:nvPr/>
        </p:nvGrpSpPr>
        <p:grpSpPr>
          <a:xfrm rot="0">
            <a:off x="15109291" y="3145692"/>
            <a:ext cx="1883171" cy="582316"/>
            <a:chOff x="0" y="0"/>
            <a:chExt cx="495979" cy="153367"/>
          </a:xfrm>
        </p:grpSpPr>
        <p:sp>
          <p:nvSpPr>
            <p:cNvPr name="Freeform 46" id="46"/>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7" id="47"/>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8" id="48"/>
          <p:cNvGrpSpPr/>
          <p:nvPr/>
        </p:nvGrpSpPr>
        <p:grpSpPr>
          <a:xfrm rot="0">
            <a:off x="15109291" y="3863569"/>
            <a:ext cx="1883171" cy="582316"/>
            <a:chOff x="0" y="0"/>
            <a:chExt cx="495979" cy="153367"/>
          </a:xfrm>
        </p:grpSpPr>
        <p:sp>
          <p:nvSpPr>
            <p:cNvPr name="Freeform 49" id="49"/>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50" id="50"/>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10.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4221145" y="1202757"/>
            <a:ext cx="9132329" cy="1643658"/>
          </a:xfrm>
          <a:prstGeom prst="rect">
            <a:avLst/>
          </a:prstGeom>
        </p:spPr>
        <p:txBody>
          <a:bodyPr anchor="t" rtlCol="false" tIns="0" lIns="0" bIns="0" rIns="0">
            <a:spAutoFit/>
          </a:bodyPr>
          <a:lstStyle/>
          <a:p>
            <a:pPr algn="ctr">
              <a:lnSpc>
                <a:spcPts val="13454"/>
              </a:lnSpc>
            </a:pPr>
            <a:r>
              <a:rPr lang="en-US" sz="9610">
                <a:solidFill>
                  <a:srgbClr val="000000"/>
                </a:solidFill>
                <a:latin typeface="Lazydog"/>
                <a:ea typeface="Lazydog"/>
                <a:cs typeface="Lazydog"/>
                <a:sym typeface="Lazydog"/>
              </a:rPr>
              <a:t>Answers!</a:t>
            </a:r>
          </a:p>
        </p:txBody>
      </p:sp>
      <p:sp>
        <p:nvSpPr>
          <p:cNvPr name="TextBox 6" id="6"/>
          <p:cNvSpPr txBox="true"/>
          <p:nvPr/>
        </p:nvSpPr>
        <p:spPr>
          <a:xfrm rot="0">
            <a:off x="1986553" y="2760689"/>
            <a:ext cx="13877740" cy="512444"/>
          </a:xfrm>
          <a:prstGeom prst="rect">
            <a:avLst/>
          </a:prstGeom>
        </p:spPr>
        <p:txBody>
          <a:bodyPr anchor="t" rtlCol="false" tIns="0" lIns="0" bIns="0" rIns="0">
            <a:spAutoFit/>
          </a:bodyPr>
          <a:lstStyle/>
          <a:p>
            <a:pPr algn="ctr">
              <a:lnSpc>
                <a:spcPts val="4200"/>
              </a:lnSpc>
            </a:pPr>
            <a:r>
              <a:rPr lang="en-US" sz="2800">
                <a:solidFill>
                  <a:srgbClr val="000000"/>
                </a:solidFill>
                <a:latin typeface="Canva Sans"/>
                <a:ea typeface="Canva Sans"/>
                <a:cs typeface="Canva Sans"/>
                <a:sym typeface="Canva Sans"/>
              </a:rPr>
              <a:t>Box all the nouns you discover in the sentences.</a:t>
            </a:r>
          </a:p>
        </p:txBody>
      </p:sp>
      <p:sp>
        <p:nvSpPr>
          <p:cNvPr name="TextBox 7" id="7"/>
          <p:cNvSpPr txBox="true"/>
          <p:nvPr/>
        </p:nvSpPr>
        <p:spPr>
          <a:xfrm rot="0">
            <a:off x="3740684" y="3617649"/>
            <a:ext cx="10806632" cy="688974"/>
          </a:xfrm>
          <a:prstGeom prst="rect">
            <a:avLst/>
          </a:prstGeom>
        </p:spPr>
        <p:txBody>
          <a:bodyPr anchor="t" rtlCol="false" tIns="0" lIns="0" bIns="0" rIns="0">
            <a:spAutoFit/>
          </a:bodyPr>
          <a:lstStyle/>
          <a:p>
            <a:pPr algn="just">
              <a:lnSpc>
                <a:spcPts val="5600"/>
              </a:lnSpc>
            </a:pPr>
            <a:r>
              <a:rPr lang="en-US" sz="4000">
                <a:solidFill>
                  <a:srgbClr val="000000"/>
                </a:solidFill>
                <a:latin typeface="Canva Sans"/>
                <a:ea typeface="Canva Sans"/>
                <a:cs typeface="Canva Sans"/>
                <a:sym typeface="Canva Sans"/>
              </a:rPr>
              <a:t>1. My grandpa bought a pizza for the family.</a:t>
            </a:r>
          </a:p>
        </p:txBody>
      </p:sp>
      <p:sp>
        <p:nvSpPr>
          <p:cNvPr name="TextBox 8" id="8"/>
          <p:cNvSpPr txBox="true"/>
          <p:nvPr/>
        </p:nvSpPr>
        <p:spPr>
          <a:xfrm rot="0">
            <a:off x="3740684" y="4779985"/>
            <a:ext cx="10093251"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2. Two elephants crossed the road.</a:t>
            </a:r>
          </a:p>
        </p:txBody>
      </p:sp>
      <p:sp>
        <p:nvSpPr>
          <p:cNvPr name="TextBox 9" id="9"/>
          <p:cNvSpPr txBox="true"/>
          <p:nvPr/>
        </p:nvSpPr>
        <p:spPr>
          <a:xfrm rot="0">
            <a:off x="3740684" y="5946480"/>
            <a:ext cx="10093251"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3. I have three pencils and two pens.</a:t>
            </a:r>
          </a:p>
        </p:txBody>
      </p:sp>
      <p:sp>
        <p:nvSpPr>
          <p:cNvPr name="TextBox 10" id="10"/>
          <p:cNvSpPr txBox="true"/>
          <p:nvPr/>
        </p:nvSpPr>
        <p:spPr>
          <a:xfrm rot="0">
            <a:off x="3740684" y="7111704"/>
            <a:ext cx="10806632"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4. The states achieved peace without war.</a:t>
            </a:r>
          </a:p>
        </p:txBody>
      </p:sp>
      <p:sp>
        <p:nvSpPr>
          <p:cNvPr name="TextBox 11" id="11"/>
          <p:cNvSpPr txBox="true"/>
          <p:nvPr/>
        </p:nvSpPr>
        <p:spPr>
          <a:xfrm rot="0">
            <a:off x="3740684" y="8276929"/>
            <a:ext cx="10806632" cy="688974"/>
          </a:xfrm>
          <a:prstGeom prst="rect">
            <a:avLst/>
          </a:prstGeom>
        </p:spPr>
        <p:txBody>
          <a:bodyPr anchor="t" rtlCol="false" tIns="0" lIns="0" bIns="0" rIns="0">
            <a:spAutoFit/>
          </a:bodyPr>
          <a:lstStyle/>
          <a:p>
            <a:pPr algn="l">
              <a:lnSpc>
                <a:spcPts val="5600"/>
              </a:lnSpc>
            </a:pPr>
            <a:r>
              <a:rPr lang="en-US" sz="4000">
                <a:solidFill>
                  <a:srgbClr val="000000"/>
                </a:solidFill>
                <a:latin typeface="Canva Sans"/>
                <a:ea typeface="Canva Sans"/>
                <a:cs typeface="Canva Sans"/>
                <a:sym typeface="Canva Sans"/>
              </a:rPr>
              <a:t>5. Annika has three cats and four dogs.</a:t>
            </a:r>
          </a:p>
        </p:txBody>
      </p:sp>
      <p:grpSp>
        <p:nvGrpSpPr>
          <p:cNvPr name="Group 12" id="12"/>
          <p:cNvGrpSpPr/>
          <p:nvPr/>
        </p:nvGrpSpPr>
        <p:grpSpPr>
          <a:xfrm rot="0">
            <a:off x="5248512" y="3778264"/>
            <a:ext cx="1883171" cy="582316"/>
            <a:chOff x="0" y="0"/>
            <a:chExt cx="495979" cy="153367"/>
          </a:xfrm>
        </p:grpSpPr>
        <p:sp>
          <p:nvSpPr>
            <p:cNvPr name="Freeform 13" id="13"/>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14" id="14"/>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198608" y="3778264"/>
            <a:ext cx="1883171" cy="582316"/>
            <a:chOff x="0" y="0"/>
            <a:chExt cx="495979" cy="153367"/>
          </a:xfrm>
        </p:grpSpPr>
        <p:sp>
          <p:nvSpPr>
            <p:cNvPr name="Freeform 16" id="16"/>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17" id="17"/>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2411888" y="3778264"/>
            <a:ext cx="1883171" cy="582316"/>
            <a:chOff x="0" y="0"/>
            <a:chExt cx="495979" cy="153367"/>
          </a:xfrm>
        </p:grpSpPr>
        <p:sp>
          <p:nvSpPr>
            <p:cNvPr name="Freeform 19" id="19"/>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0" id="20"/>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5550957" y="4905234"/>
            <a:ext cx="1883171" cy="582316"/>
            <a:chOff x="0" y="0"/>
            <a:chExt cx="495979" cy="153367"/>
          </a:xfrm>
        </p:grpSpPr>
        <p:sp>
          <p:nvSpPr>
            <p:cNvPr name="Freeform 22" id="22"/>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3" id="23"/>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0692532" y="4905234"/>
            <a:ext cx="1883171" cy="582316"/>
            <a:chOff x="0" y="0"/>
            <a:chExt cx="495979" cy="153367"/>
          </a:xfrm>
        </p:grpSpPr>
        <p:sp>
          <p:nvSpPr>
            <p:cNvPr name="Freeform 25" id="25"/>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6" id="26"/>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7260829" y="6175288"/>
            <a:ext cx="1883171" cy="582316"/>
            <a:chOff x="0" y="0"/>
            <a:chExt cx="495979" cy="153367"/>
          </a:xfrm>
        </p:grpSpPr>
        <p:sp>
          <p:nvSpPr>
            <p:cNvPr name="Freeform 28" id="28"/>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29" id="29"/>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11081778" y="6087625"/>
            <a:ext cx="1883171" cy="582316"/>
            <a:chOff x="0" y="0"/>
            <a:chExt cx="495979" cy="153367"/>
          </a:xfrm>
        </p:grpSpPr>
        <p:sp>
          <p:nvSpPr>
            <p:cNvPr name="Freeform 31" id="31"/>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2" id="32"/>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5075686" y="7235529"/>
            <a:ext cx="1883171" cy="582316"/>
            <a:chOff x="0" y="0"/>
            <a:chExt cx="495979" cy="153367"/>
          </a:xfrm>
        </p:grpSpPr>
        <p:sp>
          <p:nvSpPr>
            <p:cNvPr name="Freeform 34" id="34"/>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5" id="35"/>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0">
            <a:off x="11722560" y="8362654"/>
            <a:ext cx="1883171" cy="582316"/>
            <a:chOff x="0" y="0"/>
            <a:chExt cx="495979" cy="153367"/>
          </a:xfrm>
        </p:grpSpPr>
        <p:sp>
          <p:nvSpPr>
            <p:cNvPr name="Freeform 37" id="37"/>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38" id="38"/>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0">
            <a:off x="9144000" y="7268971"/>
            <a:ext cx="1883171" cy="582316"/>
            <a:chOff x="0" y="0"/>
            <a:chExt cx="495979" cy="153367"/>
          </a:xfrm>
        </p:grpSpPr>
        <p:sp>
          <p:nvSpPr>
            <p:cNvPr name="Freeform 40" id="40"/>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1" id="41"/>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2" id="42"/>
          <p:cNvGrpSpPr/>
          <p:nvPr/>
        </p:nvGrpSpPr>
        <p:grpSpPr>
          <a:xfrm rot="0">
            <a:off x="12664145" y="7289066"/>
            <a:ext cx="1883171" cy="582316"/>
            <a:chOff x="0" y="0"/>
            <a:chExt cx="495979" cy="153367"/>
          </a:xfrm>
        </p:grpSpPr>
        <p:sp>
          <p:nvSpPr>
            <p:cNvPr name="Freeform 43" id="43"/>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4" id="44"/>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5" id="45"/>
          <p:cNvGrpSpPr/>
          <p:nvPr/>
        </p:nvGrpSpPr>
        <p:grpSpPr>
          <a:xfrm rot="0">
            <a:off x="4306926" y="8417920"/>
            <a:ext cx="1883171" cy="582316"/>
            <a:chOff x="0" y="0"/>
            <a:chExt cx="495979" cy="153367"/>
          </a:xfrm>
        </p:grpSpPr>
        <p:sp>
          <p:nvSpPr>
            <p:cNvPr name="Freeform 46" id="46"/>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47" id="47"/>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grpSp>
        <p:nvGrpSpPr>
          <p:cNvPr name="Group 48" id="48"/>
          <p:cNvGrpSpPr/>
          <p:nvPr/>
        </p:nvGrpSpPr>
        <p:grpSpPr>
          <a:xfrm rot="0">
            <a:off x="7983837" y="8413262"/>
            <a:ext cx="1883171" cy="582316"/>
            <a:chOff x="0" y="0"/>
            <a:chExt cx="495979" cy="153367"/>
          </a:xfrm>
        </p:grpSpPr>
        <p:sp>
          <p:nvSpPr>
            <p:cNvPr name="Freeform 49" id="49"/>
            <p:cNvSpPr/>
            <p:nvPr/>
          </p:nvSpPr>
          <p:spPr>
            <a:xfrm flipH="false" flipV="false" rot="0">
              <a:off x="0" y="0"/>
              <a:ext cx="495979" cy="153367"/>
            </a:xfrm>
            <a:custGeom>
              <a:avLst/>
              <a:gdLst/>
              <a:ahLst/>
              <a:cxnLst/>
              <a:rect r="r" b="b" t="t" l="l"/>
              <a:pathLst>
                <a:path h="153367" w="495979">
                  <a:moveTo>
                    <a:pt x="0" y="0"/>
                  </a:moveTo>
                  <a:lnTo>
                    <a:pt x="495979" y="0"/>
                  </a:lnTo>
                  <a:lnTo>
                    <a:pt x="495979" y="153367"/>
                  </a:lnTo>
                  <a:lnTo>
                    <a:pt x="0" y="153367"/>
                  </a:lnTo>
                  <a:close/>
                </a:path>
              </a:pathLst>
            </a:custGeom>
            <a:solidFill>
              <a:srgbClr val="FF3131">
                <a:alpha val="42745"/>
              </a:srgbClr>
            </a:solidFill>
            <a:ln w="38100" cap="sq">
              <a:solidFill>
                <a:srgbClr val="FF3131">
                  <a:alpha val="42745"/>
                </a:srgbClr>
              </a:solidFill>
              <a:prstDash val="solid"/>
              <a:miter/>
            </a:ln>
          </p:spPr>
        </p:sp>
        <p:sp>
          <p:nvSpPr>
            <p:cNvPr name="TextBox 50" id="50"/>
            <p:cNvSpPr txBox="true"/>
            <p:nvPr/>
          </p:nvSpPr>
          <p:spPr>
            <a:xfrm>
              <a:off x="0" y="-38100"/>
              <a:ext cx="495979" cy="191467"/>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449666" y="3201859"/>
            <a:ext cx="4081994" cy="6744371"/>
            <a:chOff x="0" y="0"/>
            <a:chExt cx="1311847" cy="2167467"/>
          </a:xfrm>
        </p:grpSpPr>
        <p:sp>
          <p:nvSpPr>
            <p:cNvPr name="Freeform 3" id="3"/>
            <p:cNvSpPr/>
            <p:nvPr/>
          </p:nvSpPr>
          <p:spPr>
            <a:xfrm flipH="false" flipV="false" rot="0">
              <a:off x="0" y="0"/>
              <a:ext cx="1311847" cy="2167467"/>
            </a:xfrm>
            <a:custGeom>
              <a:avLst/>
              <a:gdLst/>
              <a:ahLst/>
              <a:cxnLst/>
              <a:rect r="r" b="b" t="t" l="l"/>
              <a:pathLst>
                <a:path h="2167467" w="1311847">
                  <a:moveTo>
                    <a:pt x="165004" y="0"/>
                  </a:moveTo>
                  <a:lnTo>
                    <a:pt x="1146843" y="0"/>
                  </a:lnTo>
                  <a:cubicBezTo>
                    <a:pt x="1237972" y="0"/>
                    <a:pt x="1311847" y="73875"/>
                    <a:pt x="1311847" y="165004"/>
                  </a:cubicBezTo>
                  <a:lnTo>
                    <a:pt x="1311847" y="2002462"/>
                  </a:lnTo>
                  <a:cubicBezTo>
                    <a:pt x="1311847" y="2093592"/>
                    <a:pt x="1237972" y="2167467"/>
                    <a:pt x="1146843" y="2167467"/>
                  </a:cubicBezTo>
                  <a:lnTo>
                    <a:pt x="165004" y="2167467"/>
                  </a:lnTo>
                  <a:cubicBezTo>
                    <a:pt x="121243" y="2167467"/>
                    <a:pt x="79273" y="2150082"/>
                    <a:pt x="48329" y="2119138"/>
                  </a:cubicBezTo>
                  <a:cubicBezTo>
                    <a:pt x="17384" y="2088194"/>
                    <a:pt x="0" y="2046224"/>
                    <a:pt x="0" y="2002462"/>
                  </a:cubicBezTo>
                  <a:lnTo>
                    <a:pt x="0" y="165004"/>
                  </a:lnTo>
                  <a:cubicBezTo>
                    <a:pt x="0" y="73875"/>
                    <a:pt x="73875" y="0"/>
                    <a:pt x="165004" y="0"/>
                  </a:cubicBezTo>
                  <a:close/>
                </a:path>
              </a:pathLst>
            </a:custGeom>
            <a:solidFill>
              <a:srgbClr val="F1EBE5">
                <a:alpha val="74902"/>
              </a:srgbClr>
            </a:solidFill>
          </p:spPr>
        </p:sp>
        <p:sp>
          <p:nvSpPr>
            <p:cNvPr name="TextBox 4" id="4"/>
            <p:cNvSpPr txBox="true"/>
            <p:nvPr/>
          </p:nvSpPr>
          <p:spPr>
            <a:xfrm>
              <a:off x="0" y="-38100"/>
              <a:ext cx="1311847"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4885794" y="3201859"/>
            <a:ext cx="4081994" cy="6744371"/>
            <a:chOff x="0" y="0"/>
            <a:chExt cx="1311847" cy="2167467"/>
          </a:xfrm>
        </p:grpSpPr>
        <p:sp>
          <p:nvSpPr>
            <p:cNvPr name="Freeform 6" id="6"/>
            <p:cNvSpPr/>
            <p:nvPr/>
          </p:nvSpPr>
          <p:spPr>
            <a:xfrm flipH="false" flipV="false" rot="0">
              <a:off x="0" y="0"/>
              <a:ext cx="1311847" cy="2167467"/>
            </a:xfrm>
            <a:custGeom>
              <a:avLst/>
              <a:gdLst/>
              <a:ahLst/>
              <a:cxnLst/>
              <a:rect r="r" b="b" t="t" l="l"/>
              <a:pathLst>
                <a:path h="2167467" w="1311847">
                  <a:moveTo>
                    <a:pt x="165004" y="0"/>
                  </a:moveTo>
                  <a:lnTo>
                    <a:pt x="1146843" y="0"/>
                  </a:lnTo>
                  <a:cubicBezTo>
                    <a:pt x="1237972" y="0"/>
                    <a:pt x="1311847" y="73875"/>
                    <a:pt x="1311847" y="165004"/>
                  </a:cubicBezTo>
                  <a:lnTo>
                    <a:pt x="1311847" y="2002462"/>
                  </a:lnTo>
                  <a:cubicBezTo>
                    <a:pt x="1311847" y="2093592"/>
                    <a:pt x="1237972" y="2167467"/>
                    <a:pt x="1146843" y="2167467"/>
                  </a:cubicBezTo>
                  <a:lnTo>
                    <a:pt x="165004" y="2167467"/>
                  </a:lnTo>
                  <a:cubicBezTo>
                    <a:pt x="121243" y="2167467"/>
                    <a:pt x="79273" y="2150082"/>
                    <a:pt x="48329" y="2119138"/>
                  </a:cubicBezTo>
                  <a:cubicBezTo>
                    <a:pt x="17384" y="2088194"/>
                    <a:pt x="0" y="2046224"/>
                    <a:pt x="0" y="2002462"/>
                  </a:cubicBezTo>
                  <a:lnTo>
                    <a:pt x="0" y="165004"/>
                  </a:lnTo>
                  <a:cubicBezTo>
                    <a:pt x="0" y="73875"/>
                    <a:pt x="73875" y="0"/>
                    <a:pt x="165004" y="0"/>
                  </a:cubicBezTo>
                  <a:close/>
                </a:path>
              </a:pathLst>
            </a:custGeom>
            <a:solidFill>
              <a:srgbClr val="F1EBE5">
                <a:alpha val="74902"/>
              </a:srgbClr>
            </a:solidFill>
          </p:spPr>
        </p:sp>
        <p:sp>
          <p:nvSpPr>
            <p:cNvPr name="TextBox 7" id="7"/>
            <p:cNvSpPr txBox="true"/>
            <p:nvPr/>
          </p:nvSpPr>
          <p:spPr>
            <a:xfrm>
              <a:off x="0" y="-38100"/>
              <a:ext cx="1311847"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9320213" y="3201859"/>
            <a:ext cx="4081994" cy="6744371"/>
            <a:chOff x="0" y="0"/>
            <a:chExt cx="1311847" cy="2167467"/>
          </a:xfrm>
        </p:grpSpPr>
        <p:sp>
          <p:nvSpPr>
            <p:cNvPr name="Freeform 9" id="9"/>
            <p:cNvSpPr/>
            <p:nvPr/>
          </p:nvSpPr>
          <p:spPr>
            <a:xfrm flipH="false" flipV="false" rot="0">
              <a:off x="0" y="0"/>
              <a:ext cx="1311847" cy="2167467"/>
            </a:xfrm>
            <a:custGeom>
              <a:avLst/>
              <a:gdLst/>
              <a:ahLst/>
              <a:cxnLst/>
              <a:rect r="r" b="b" t="t" l="l"/>
              <a:pathLst>
                <a:path h="2167467" w="1311847">
                  <a:moveTo>
                    <a:pt x="165004" y="0"/>
                  </a:moveTo>
                  <a:lnTo>
                    <a:pt x="1146843" y="0"/>
                  </a:lnTo>
                  <a:cubicBezTo>
                    <a:pt x="1237972" y="0"/>
                    <a:pt x="1311847" y="73875"/>
                    <a:pt x="1311847" y="165004"/>
                  </a:cubicBezTo>
                  <a:lnTo>
                    <a:pt x="1311847" y="2002462"/>
                  </a:lnTo>
                  <a:cubicBezTo>
                    <a:pt x="1311847" y="2093592"/>
                    <a:pt x="1237972" y="2167467"/>
                    <a:pt x="1146843" y="2167467"/>
                  </a:cubicBezTo>
                  <a:lnTo>
                    <a:pt x="165004" y="2167467"/>
                  </a:lnTo>
                  <a:cubicBezTo>
                    <a:pt x="121243" y="2167467"/>
                    <a:pt x="79273" y="2150082"/>
                    <a:pt x="48329" y="2119138"/>
                  </a:cubicBezTo>
                  <a:cubicBezTo>
                    <a:pt x="17384" y="2088194"/>
                    <a:pt x="0" y="2046224"/>
                    <a:pt x="0" y="2002462"/>
                  </a:cubicBezTo>
                  <a:lnTo>
                    <a:pt x="0" y="165004"/>
                  </a:lnTo>
                  <a:cubicBezTo>
                    <a:pt x="0" y="73875"/>
                    <a:pt x="73875" y="0"/>
                    <a:pt x="165004" y="0"/>
                  </a:cubicBezTo>
                  <a:close/>
                </a:path>
              </a:pathLst>
            </a:custGeom>
            <a:solidFill>
              <a:srgbClr val="F1EBE5">
                <a:alpha val="74902"/>
              </a:srgbClr>
            </a:solidFill>
          </p:spPr>
        </p:sp>
        <p:sp>
          <p:nvSpPr>
            <p:cNvPr name="TextBox 10" id="10"/>
            <p:cNvSpPr txBox="true"/>
            <p:nvPr/>
          </p:nvSpPr>
          <p:spPr>
            <a:xfrm>
              <a:off x="0" y="-38100"/>
              <a:ext cx="1311847"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3756340" y="3201859"/>
            <a:ext cx="4081994" cy="6744371"/>
            <a:chOff x="0" y="0"/>
            <a:chExt cx="1311847" cy="2167467"/>
          </a:xfrm>
        </p:grpSpPr>
        <p:sp>
          <p:nvSpPr>
            <p:cNvPr name="Freeform 12" id="12"/>
            <p:cNvSpPr/>
            <p:nvPr/>
          </p:nvSpPr>
          <p:spPr>
            <a:xfrm flipH="false" flipV="false" rot="0">
              <a:off x="0" y="0"/>
              <a:ext cx="1311847" cy="2167467"/>
            </a:xfrm>
            <a:custGeom>
              <a:avLst/>
              <a:gdLst/>
              <a:ahLst/>
              <a:cxnLst/>
              <a:rect r="r" b="b" t="t" l="l"/>
              <a:pathLst>
                <a:path h="2167467" w="1311847">
                  <a:moveTo>
                    <a:pt x="165004" y="0"/>
                  </a:moveTo>
                  <a:lnTo>
                    <a:pt x="1146843" y="0"/>
                  </a:lnTo>
                  <a:cubicBezTo>
                    <a:pt x="1237972" y="0"/>
                    <a:pt x="1311847" y="73875"/>
                    <a:pt x="1311847" y="165004"/>
                  </a:cubicBezTo>
                  <a:lnTo>
                    <a:pt x="1311847" y="2002462"/>
                  </a:lnTo>
                  <a:cubicBezTo>
                    <a:pt x="1311847" y="2093592"/>
                    <a:pt x="1237972" y="2167467"/>
                    <a:pt x="1146843" y="2167467"/>
                  </a:cubicBezTo>
                  <a:lnTo>
                    <a:pt x="165004" y="2167467"/>
                  </a:lnTo>
                  <a:cubicBezTo>
                    <a:pt x="121243" y="2167467"/>
                    <a:pt x="79273" y="2150082"/>
                    <a:pt x="48329" y="2119138"/>
                  </a:cubicBezTo>
                  <a:cubicBezTo>
                    <a:pt x="17384" y="2088194"/>
                    <a:pt x="0" y="2046224"/>
                    <a:pt x="0" y="2002462"/>
                  </a:cubicBezTo>
                  <a:lnTo>
                    <a:pt x="0" y="165004"/>
                  </a:lnTo>
                  <a:cubicBezTo>
                    <a:pt x="0" y="73875"/>
                    <a:pt x="73875" y="0"/>
                    <a:pt x="165004" y="0"/>
                  </a:cubicBezTo>
                  <a:close/>
                </a:path>
              </a:pathLst>
            </a:custGeom>
            <a:solidFill>
              <a:srgbClr val="F1EBE5">
                <a:alpha val="74902"/>
              </a:srgbClr>
            </a:solidFill>
          </p:spPr>
        </p:sp>
        <p:sp>
          <p:nvSpPr>
            <p:cNvPr name="TextBox 13" id="13"/>
            <p:cNvSpPr txBox="true"/>
            <p:nvPr/>
          </p:nvSpPr>
          <p:spPr>
            <a:xfrm>
              <a:off x="0" y="-38100"/>
              <a:ext cx="1311847" cy="2205567"/>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343846" y="260851"/>
            <a:ext cx="1947158" cy="1947158"/>
          </a:xfrm>
          <a:custGeom>
            <a:avLst/>
            <a:gdLst/>
            <a:ahLst/>
            <a:cxnLst/>
            <a:rect r="r" b="b" t="t" l="l"/>
            <a:pathLst>
              <a:path h="1947158" w="1947158">
                <a:moveTo>
                  <a:pt x="0" y="0"/>
                </a:moveTo>
                <a:lnTo>
                  <a:pt x="1947159" y="0"/>
                </a:lnTo>
                <a:lnTo>
                  <a:pt x="1947159" y="1947158"/>
                </a:lnTo>
                <a:lnTo>
                  <a:pt x="0" y="19471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5863308" y="260851"/>
            <a:ext cx="2043141" cy="2584324"/>
          </a:xfrm>
          <a:custGeom>
            <a:avLst/>
            <a:gdLst/>
            <a:ahLst/>
            <a:cxnLst/>
            <a:rect r="r" b="b" t="t" l="l"/>
            <a:pathLst>
              <a:path h="2584324" w="2043141">
                <a:moveTo>
                  <a:pt x="0" y="0"/>
                </a:moveTo>
                <a:lnTo>
                  <a:pt x="2043141" y="0"/>
                </a:lnTo>
                <a:lnTo>
                  <a:pt x="2043141" y="2584324"/>
                </a:lnTo>
                <a:lnTo>
                  <a:pt x="0" y="25843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867542" y="608424"/>
            <a:ext cx="2197608" cy="2236751"/>
          </a:xfrm>
          <a:custGeom>
            <a:avLst/>
            <a:gdLst/>
            <a:ahLst/>
            <a:cxnLst/>
            <a:rect r="r" b="b" t="t" l="l"/>
            <a:pathLst>
              <a:path h="2236751" w="2197608">
                <a:moveTo>
                  <a:pt x="0" y="0"/>
                </a:moveTo>
                <a:lnTo>
                  <a:pt x="2197608" y="0"/>
                </a:lnTo>
                <a:lnTo>
                  <a:pt x="2197608" y="2236751"/>
                </a:lnTo>
                <a:lnTo>
                  <a:pt x="0" y="223675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12889629" y="260851"/>
            <a:ext cx="2417704" cy="2408638"/>
          </a:xfrm>
          <a:custGeom>
            <a:avLst/>
            <a:gdLst/>
            <a:ahLst/>
            <a:cxnLst/>
            <a:rect r="r" b="b" t="t" l="l"/>
            <a:pathLst>
              <a:path h="2408638" w="2417704">
                <a:moveTo>
                  <a:pt x="0" y="0"/>
                </a:moveTo>
                <a:lnTo>
                  <a:pt x="2417704" y="0"/>
                </a:lnTo>
                <a:lnTo>
                  <a:pt x="2417704" y="2408638"/>
                </a:lnTo>
                <a:lnTo>
                  <a:pt x="0" y="240863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4264679" y="608424"/>
            <a:ext cx="1834991" cy="2275958"/>
          </a:xfrm>
          <a:custGeom>
            <a:avLst/>
            <a:gdLst/>
            <a:ahLst/>
            <a:cxnLst/>
            <a:rect r="r" b="b" t="t" l="l"/>
            <a:pathLst>
              <a:path h="2275958" w="1834991">
                <a:moveTo>
                  <a:pt x="0" y="0"/>
                </a:moveTo>
                <a:lnTo>
                  <a:pt x="1834991" y="0"/>
                </a:lnTo>
                <a:lnTo>
                  <a:pt x="1834991" y="2275958"/>
                </a:lnTo>
                <a:lnTo>
                  <a:pt x="0" y="227595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9" id="19"/>
          <p:cNvSpPr/>
          <p:nvPr/>
        </p:nvSpPr>
        <p:spPr>
          <a:xfrm flipH="false" flipV="false" rot="0">
            <a:off x="10838697" y="608424"/>
            <a:ext cx="1661771" cy="2275958"/>
          </a:xfrm>
          <a:custGeom>
            <a:avLst/>
            <a:gdLst/>
            <a:ahLst/>
            <a:cxnLst/>
            <a:rect r="r" b="b" t="t" l="l"/>
            <a:pathLst>
              <a:path h="2275958" w="1661771">
                <a:moveTo>
                  <a:pt x="0" y="0"/>
                </a:moveTo>
                <a:lnTo>
                  <a:pt x="1661771" y="0"/>
                </a:lnTo>
                <a:lnTo>
                  <a:pt x="1661771" y="2275958"/>
                </a:lnTo>
                <a:lnTo>
                  <a:pt x="0" y="227595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0" id="20"/>
          <p:cNvSpPr/>
          <p:nvPr/>
        </p:nvSpPr>
        <p:spPr>
          <a:xfrm flipH="false" flipV="false" rot="0">
            <a:off x="8317240" y="608424"/>
            <a:ext cx="2135998" cy="2213469"/>
          </a:xfrm>
          <a:custGeom>
            <a:avLst/>
            <a:gdLst/>
            <a:ahLst/>
            <a:cxnLst/>
            <a:rect r="r" b="b" t="t" l="l"/>
            <a:pathLst>
              <a:path h="2213469" w="2135998">
                <a:moveTo>
                  <a:pt x="0" y="0"/>
                </a:moveTo>
                <a:lnTo>
                  <a:pt x="2135997" y="0"/>
                </a:lnTo>
                <a:lnTo>
                  <a:pt x="2135997" y="2213469"/>
                </a:lnTo>
                <a:lnTo>
                  <a:pt x="0" y="2213469"/>
                </a:lnTo>
                <a:lnTo>
                  <a:pt x="0" y="0"/>
                </a:lnTo>
                <a:close/>
              </a:path>
            </a:pathLst>
          </a:custGeom>
          <a:blipFill>
            <a:blip r:embed="rId15"/>
            <a:stretch>
              <a:fillRect l="0" t="0" r="0" b="0"/>
            </a:stretch>
          </a:blipFill>
        </p:spPr>
      </p:sp>
      <p:sp>
        <p:nvSpPr>
          <p:cNvPr name="Freeform 21" id="21"/>
          <p:cNvSpPr/>
          <p:nvPr/>
        </p:nvSpPr>
        <p:spPr>
          <a:xfrm flipH="false" flipV="false" rot="0">
            <a:off x="6450488" y="260851"/>
            <a:ext cx="1515934" cy="2689018"/>
          </a:xfrm>
          <a:custGeom>
            <a:avLst/>
            <a:gdLst/>
            <a:ahLst/>
            <a:cxnLst/>
            <a:rect r="r" b="b" t="t" l="l"/>
            <a:pathLst>
              <a:path h="2689018" w="1515934">
                <a:moveTo>
                  <a:pt x="0" y="0"/>
                </a:moveTo>
                <a:lnTo>
                  <a:pt x="1515934" y="0"/>
                </a:lnTo>
                <a:lnTo>
                  <a:pt x="1515934" y="2689018"/>
                </a:lnTo>
                <a:lnTo>
                  <a:pt x="0" y="268901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2" id="22"/>
          <p:cNvSpPr txBox="true"/>
          <p:nvPr/>
        </p:nvSpPr>
        <p:spPr>
          <a:xfrm rot="0">
            <a:off x="787557" y="3375052"/>
            <a:ext cx="3277593" cy="648462"/>
          </a:xfrm>
          <a:prstGeom prst="rect">
            <a:avLst/>
          </a:prstGeom>
        </p:spPr>
        <p:txBody>
          <a:bodyPr anchor="t" rtlCol="false" tIns="0" lIns="0" bIns="0" rIns="0">
            <a:spAutoFit/>
          </a:bodyPr>
          <a:lstStyle/>
          <a:p>
            <a:pPr algn="ctr">
              <a:lnSpc>
                <a:spcPts val="5208"/>
              </a:lnSpc>
            </a:pPr>
            <a:r>
              <a:rPr lang="en-US" sz="3720">
                <a:solidFill>
                  <a:srgbClr val="000000"/>
                </a:solidFill>
                <a:latin typeface="Canva Sans"/>
                <a:ea typeface="Canva Sans"/>
                <a:cs typeface="Canva Sans"/>
                <a:sym typeface="Canva Sans"/>
              </a:rPr>
              <a:t>Person</a:t>
            </a:r>
          </a:p>
        </p:txBody>
      </p:sp>
      <p:sp>
        <p:nvSpPr>
          <p:cNvPr name="TextBox 23" id="23"/>
          <p:cNvSpPr txBox="true"/>
          <p:nvPr/>
        </p:nvSpPr>
        <p:spPr>
          <a:xfrm rot="0">
            <a:off x="5182175" y="3375052"/>
            <a:ext cx="3277593" cy="648462"/>
          </a:xfrm>
          <a:prstGeom prst="rect">
            <a:avLst/>
          </a:prstGeom>
        </p:spPr>
        <p:txBody>
          <a:bodyPr anchor="t" rtlCol="false" tIns="0" lIns="0" bIns="0" rIns="0">
            <a:spAutoFit/>
          </a:bodyPr>
          <a:lstStyle/>
          <a:p>
            <a:pPr algn="ctr">
              <a:lnSpc>
                <a:spcPts val="5208"/>
              </a:lnSpc>
            </a:pPr>
            <a:r>
              <a:rPr lang="en-US" sz="3720">
                <a:solidFill>
                  <a:srgbClr val="000000"/>
                </a:solidFill>
                <a:latin typeface="Canva Sans"/>
                <a:ea typeface="Canva Sans"/>
                <a:cs typeface="Canva Sans"/>
                <a:sym typeface="Canva Sans"/>
              </a:rPr>
              <a:t>Place</a:t>
            </a:r>
          </a:p>
        </p:txBody>
      </p:sp>
      <p:sp>
        <p:nvSpPr>
          <p:cNvPr name="TextBox 24" id="24"/>
          <p:cNvSpPr txBox="true"/>
          <p:nvPr/>
        </p:nvSpPr>
        <p:spPr>
          <a:xfrm rot="0">
            <a:off x="9788384" y="3375052"/>
            <a:ext cx="3277593" cy="648462"/>
          </a:xfrm>
          <a:prstGeom prst="rect">
            <a:avLst/>
          </a:prstGeom>
        </p:spPr>
        <p:txBody>
          <a:bodyPr anchor="t" rtlCol="false" tIns="0" lIns="0" bIns="0" rIns="0">
            <a:spAutoFit/>
          </a:bodyPr>
          <a:lstStyle/>
          <a:p>
            <a:pPr algn="ctr">
              <a:lnSpc>
                <a:spcPts val="5208"/>
              </a:lnSpc>
            </a:pPr>
            <a:r>
              <a:rPr lang="en-US" sz="3720">
                <a:solidFill>
                  <a:srgbClr val="000000"/>
                </a:solidFill>
                <a:latin typeface="Canva Sans"/>
                <a:ea typeface="Canva Sans"/>
                <a:cs typeface="Canva Sans"/>
                <a:sym typeface="Canva Sans"/>
              </a:rPr>
              <a:t>Thing</a:t>
            </a:r>
          </a:p>
        </p:txBody>
      </p:sp>
      <p:sp>
        <p:nvSpPr>
          <p:cNvPr name="TextBox 25" id="25"/>
          <p:cNvSpPr txBox="true"/>
          <p:nvPr/>
        </p:nvSpPr>
        <p:spPr>
          <a:xfrm rot="0">
            <a:off x="14224511" y="3375052"/>
            <a:ext cx="3277593" cy="648462"/>
          </a:xfrm>
          <a:prstGeom prst="rect">
            <a:avLst/>
          </a:prstGeom>
        </p:spPr>
        <p:txBody>
          <a:bodyPr anchor="t" rtlCol="false" tIns="0" lIns="0" bIns="0" rIns="0">
            <a:spAutoFit/>
          </a:bodyPr>
          <a:lstStyle/>
          <a:p>
            <a:pPr algn="ctr">
              <a:lnSpc>
                <a:spcPts val="5208"/>
              </a:lnSpc>
            </a:pPr>
            <a:r>
              <a:rPr lang="en-US" sz="3720">
                <a:solidFill>
                  <a:srgbClr val="000000"/>
                </a:solidFill>
                <a:latin typeface="Canva Sans"/>
                <a:ea typeface="Canva Sans"/>
                <a:cs typeface="Canva Sans"/>
                <a:sym typeface="Canva Sans"/>
              </a:rPr>
              <a:t>Idea</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3022600"/>
            <a:ext cx="16230600" cy="4013201"/>
          </a:xfrm>
          <a:prstGeom prst="rect">
            <a:avLst/>
          </a:prstGeom>
        </p:spPr>
        <p:txBody>
          <a:bodyPr anchor="t" rtlCol="false" tIns="0" lIns="0" bIns="0" rIns="0">
            <a:spAutoFit/>
          </a:bodyPr>
          <a:lstStyle/>
          <a:p>
            <a:pPr algn="ctr">
              <a:lnSpc>
                <a:spcPts val="16099"/>
              </a:lnSpc>
            </a:pPr>
            <a:r>
              <a:rPr lang="en-US" sz="11499">
                <a:solidFill>
                  <a:srgbClr val="3B3A52"/>
                </a:solidFill>
                <a:latin typeface="Lazydog"/>
                <a:ea typeface="Lazydog"/>
                <a:cs typeface="Lazydog"/>
                <a:sym typeface="Lazydog"/>
              </a:rPr>
              <a:t>PART TWO:</a:t>
            </a:r>
          </a:p>
          <a:p>
            <a:pPr algn="ctr">
              <a:lnSpc>
                <a:spcPts val="16099"/>
              </a:lnSpc>
            </a:pPr>
            <a:r>
              <a:rPr lang="en-US" sz="11499">
                <a:solidFill>
                  <a:srgbClr val="3B3A52"/>
                </a:solidFill>
                <a:latin typeface="Lazydog"/>
                <a:ea typeface="Lazydog"/>
                <a:cs typeface="Lazydog"/>
                <a:sym typeface="Lazydog"/>
              </a:rPr>
              <a:t>COMMON VS. PROPER</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641607" y="1411547"/>
            <a:ext cx="11004785" cy="2762250"/>
          </a:xfrm>
          <a:prstGeom prst="rect">
            <a:avLst/>
          </a:prstGeom>
        </p:spPr>
        <p:txBody>
          <a:bodyPr anchor="t" rtlCol="false" tIns="0" lIns="0" bIns="0" rIns="0">
            <a:spAutoFit/>
          </a:bodyPr>
          <a:lstStyle/>
          <a:p>
            <a:pPr algn="ctr">
              <a:lnSpc>
                <a:spcPts val="10800"/>
              </a:lnSpc>
            </a:pPr>
            <a:r>
              <a:rPr lang="en-US" sz="9000" spc="441">
                <a:solidFill>
                  <a:srgbClr val="545372"/>
                </a:solidFill>
                <a:latin typeface="Lazydog"/>
                <a:ea typeface="Lazydog"/>
                <a:cs typeface="Lazydog"/>
                <a:sym typeface="Lazydog"/>
              </a:rPr>
              <a:t>What is a Common Noun?</a:t>
            </a:r>
          </a:p>
        </p:txBody>
      </p:sp>
      <p:sp>
        <p:nvSpPr>
          <p:cNvPr name="TextBox 6" id="6"/>
          <p:cNvSpPr txBox="true"/>
          <p:nvPr/>
        </p:nvSpPr>
        <p:spPr>
          <a:xfrm rot="0">
            <a:off x="1555046" y="4261455"/>
            <a:ext cx="15976810" cy="2140231"/>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A common noun</a:t>
            </a:r>
            <a:r>
              <a:rPr lang="en-US" sz="5819" b="true">
                <a:solidFill>
                  <a:srgbClr val="000000"/>
                </a:solidFill>
                <a:latin typeface="Canva Sans Bold"/>
                <a:ea typeface="Canva Sans Bold"/>
                <a:cs typeface="Canva Sans Bold"/>
                <a:sym typeface="Canva Sans Bold"/>
              </a:rPr>
              <a:t> is a general name for a person, place, or thing.</a:t>
            </a:r>
          </a:p>
        </p:txBody>
      </p:sp>
      <p:sp>
        <p:nvSpPr>
          <p:cNvPr name="TextBox 7" id="7"/>
          <p:cNvSpPr txBox="true"/>
          <p:nvPr/>
        </p:nvSpPr>
        <p:spPr>
          <a:xfrm rot="0">
            <a:off x="1282490" y="6623337"/>
            <a:ext cx="15976810" cy="4340253"/>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It does not</a:t>
            </a:r>
            <a:r>
              <a:rPr lang="en-US" sz="5819" b="true">
                <a:solidFill>
                  <a:srgbClr val="000000"/>
                </a:solidFill>
                <a:latin typeface="Canva Sans Bold"/>
                <a:ea typeface="Canva Sans Bold"/>
                <a:cs typeface="Canva Sans Bold"/>
                <a:sym typeface="Canva Sans Bold"/>
              </a:rPr>
              <a:t> start with a capital letter </a:t>
            </a:r>
          </a:p>
          <a:p>
            <a:pPr algn="ctr">
              <a:lnSpc>
                <a:spcPts val="8728"/>
              </a:lnSpc>
            </a:pPr>
            <a:r>
              <a:rPr lang="en-US" sz="5819" b="true">
                <a:solidFill>
                  <a:srgbClr val="000000"/>
                </a:solidFill>
                <a:latin typeface="Canva Sans Bold"/>
                <a:ea typeface="Canva Sans Bold"/>
                <a:cs typeface="Canva Sans Bold"/>
                <a:sym typeface="Canva Sans Bold"/>
              </a:rPr>
              <a:t>(unless it’s at the beginning of a sentence).</a:t>
            </a:r>
          </a:p>
          <a:p>
            <a:pPr algn="ctr">
              <a:lnSpc>
                <a:spcPts val="8728"/>
              </a:lnSpc>
            </a:pPr>
          </a:p>
          <a:p>
            <a:pPr algn="ctr">
              <a:lnSpc>
                <a:spcPts val="8728"/>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980245" y="7205687"/>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7" id="7"/>
          <p:cNvGrpSpPr/>
          <p:nvPr/>
        </p:nvGrpSpPr>
        <p:grpSpPr>
          <a:xfrm rot="0">
            <a:off x="7637240" y="7205687"/>
            <a:ext cx="3013520" cy="1273343"/>
            <a:chOff x="0" y="0"/>
            <a:chExt cx="1989286" cy="840560"/>
          </a:xfrm>
        </p:grpSpPr>
        <p:sp>
          <p:nvSpPr>
            <p:cNvPr name="Freeform 8" id="8"/>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9" id="9"/>
          <p:cNvGrpSpPr/>
          <p:nvPr/>
        </p:nvGrpSpPr>
        <p:grpSpPr>
          <a:xfrm rot="0">
            <a:off x="13298710" y="7166888"/>
            <a:ext cx="3013520" cy="1273343"/>
            <a:chOff x="0" y="0"/>
            <a:chExt cx="1989286" cy="840560"/>
          </a:xfrm>
        </p:grpSpPr>
        <p:sp>
          <p:nvSpPr>
            <p:cNvPr name="Freeform 10" id="10"/>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1" id="11"/>
          <p:cNvSpPr/>
          <p:nvPr/>
        </p:nvSpPr>
        <p:spPr>
          <a:xfrm flipH="false" flipV="false" rot="0">
            <a:off x="2284951" y="4229591"/>
            <a:ext cx="2404108" cy="2693678"/>
          </a:xfrm>
          <a:custGeom>
            <a:avLst/>
            <a:gdLst/>
            <a:ahLst/>
            <a:cxnLst/>
            <a:rect r="r" b="b" t="t" l="l"/>
            <a:pathLst>
              <a:path h="2693678" w="2404108">
                <a:moveTo>
                  <a:pt x="0" y="0"/>
                </a:moveTo>
                <a:lnTo>
                  <a:pt x="2404107" y="0"/>
                </a:lnTo>
                <a:lnTo>
                  <a:pt x="2404107" y="2693678"/>
                </a:lnTo>
                <a:lnTo>
                  <a:pt x="0" y="2693678"/>
                </a:lnTo>
                <a:lnTo>
                  <a:pt x="0" y="0"/>
                </a:lnTo>
                <a:close/>
              </a:path>
            </a:pathLst>
          </a:custGeom>
          <a:blipFill>
            <a:blip r:embed="rId3"/>
            <a:stretch>
              <a:fillRect l="0" t="0" r="0" b="0"/>
            </a:stretch>
          </a:blipFill>
        </p:spPr>
      </p:sp>
      <p:sp>
        <p:nvSpPr>
          <p:cNvPr name="Freeform 12" id="12"/>
          <p:cNvSpPr/>
          <p:nvPr/>
        </p:nvSpPr>
        <p:spPr>
          <a:xfrm flipH="false" flipV="false" rot="0">
            <a:off x="8264176" y="2808469"/>
            <a:ext cx="2386584" cy="4114800"/>
          </a:xfrm>
          <a:custGeom>
            <a:avLst/>
            <a:gdLst/>
            <a:ahLst/>
            <a:cxnLst/>
            <a:rect r="r" b="b" t="t" l="l"/>
            <a:pathLst>
              <a:path h="4114800" w="2386584">
                <a:moveTo>
                  <a:pt x="0" y="0"/>
                </a:moveTo>
                <a:lnTo>
                  <a:pt x="2386584" y="0"/>
                </a:lnTo>
                <a:lnTo>
                  <a:pt x="2386584" y="4114800"/>
                </a:lnTo>
                <a:lnTo>
                  <a:pt x="0" y="4114800"/>
                </a:lnTo>
                <a:lnTo>
                  <a:pt x="0" y="0"/>
                </a:lnTo>
                <a:close/>
              </a:path>
            </a:pathLst>
          </a:custGeom>
          <a:blipFill>
            <a:blip r:embed="rId4"/>
            <a:stretch>
              <a:fillRect l="0" t="0" r="0" b="0"/>
            </a:stretch>
          </a:blipFill>
        </p:spPr>
      </p:sp>
      <p:sp>
        <p:nvSpPr>
          <p:cNvPr name="Freeform 13" id="13"/>
          <p:cNvSpPr/>
          <p:nvPr/>
        </p:nvSpPr>
        <p:spPr>
          <a:xfrm flipH="false" flipV="false" rot="0">
            <a:off x="12999821" y="3646018"/>
            <a:ext cx="3611296" cy="3277252"/>
          </a:xfrm>
          <a:custGeom>
            <a:avLst/>
            <a:gdLst/>
            <a:ahLst/>
            <a:cxnLst/>
            <a:rect r="r" b="b" t="t" l="l"/>
            <a:pathLst>
              <a:path h="3277252" w="3611296">
                <a:moveTo>
                  <a:pt x="0" y="0"/>
                </a:moveTo>
                <a:lnTo>
                  <a:pt x="3611297" y="0"/>
                </a:lnTo>
                <a:lnTo>
                  <a:pt x="3611297" y="3277251"/>
                </a:lnTo>
                <a:lnTo>
                  <a:pt x="0" y="327725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4" id="14"/>
          <p:cNvSpPr txBox="true"/>
          <p:nvPr/>
        </p:nvSpPr>
        <p:spPr>
          <a:xfrm rot="0">
            <a:off x="3208459" y="1478302"/>
            <a:ext cx="11871083" cy="1047750"/>
          </a:xfrm>
          <a:prstGeom prst="rect">
            <a:avLst/>
          </a:prstGeom>
        </p:spPr>
        <p:txBody>
          <a:bodyPr anchor="t" rtlCol="false" tIns="0" lIns="0" bIns="0" rIns="0">
            <a:spAutoFit/>
          </a:bodyPr>
          <a:lstStyle/>
          <a:p>
            <a:pPr algn="ctr">
              <a:lnSpc>
                <a:spcPts val="8316"/>
              </a:lnSpc>
            </a:pPr>
            <a:r>
              <a:rPr lang="en-US" sz="6930" b="true">
                <a:solidFill>
                  <a:srgbClr val="000000"/>
                </a:solidFill>
                <a:latin typeface="Canva Sans Bold"/>
                <a:ea typeface="Canva Sans Bold"/>
                <a:cs typeface="Canva Sans Bold"/>
                <a:sym typeface="Canva Sans Bold"/>
              </a:rPr>
              <a:t>Common Nouns</a:t>
            </a:r>
          </a:p>
        </p:txBody>
      </p:sp>
      <p:sp>
        <p:nvSpPr>
          <p:cNvPr name="TextBox 15" id="15"/>
          <p:cNvSpPr txBox="true"/>
          <p:nvPr/>
        </p:nvSpPr>
        <p:spPr>
          <a:xfrm rot="0">
            <a:off x="2594342" y="7463772"/>
            <a:ext cx="1785326"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cat</a:t>
            </a:r>
          </a:p>
        </p:txBody>
      </p:sp>
      <p:sp>
        <p:nvSpPr>
          <p:cNvPr name="TextBox 16" id="16"/>
          <p:cNvSpPr txBox="true"/>
          <p:nvPr/>
        </p:nvSpPr>
        <p:spPr>
          <a:xfrm rot="0">
            <a:off x="7944289" y="7466257"/>
            <a:ext cx="2399423"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girl</a:t>
            </a:r>
          </a:p>
        </p:txBody>
      </p:sp>
      <p:sp>
        <p:nvSpPr>
          <p:cNvPr name="TextBox 17" id="17"/>
          <p:cNvSpPr txBox="true"/>
          <p:nvPr/>
        </p:nvSpPr>
        <p:spPr>
          <a:xfrm rot="0">
            <a:off x="13461280" y="7417372"/>
            <a:ext cx="2688378"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lake</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641607" y="1456554"/>
            <a:ext cx="11004785" cy="2762250"/>
          </a:xfrm>
          <a:prstGeom prst="rect">
            <a:avLst/>
          </a:prstGeom>
        </p:spPr>
        <p:txBody>
          <a:bodyPr anchor="t" rtlCol="false" tIns="0" lIns="0" bIns="0" rIns="0">
            <a:spAutoFit/>
          </a:bodyPr>
          <a:lstStyle/>
          <a:p>
            <a:pPr algn="ctr">
              <a:lnSpc>
                <a:spcPts val="10800"/>
              </a:lnSpc>
            </a:pPr>
            <a:r>
              <a:rPr lang="en-US" sz="9000" spc="441">
                <a:solidFill>
                  <a:srgbClr val="545372"/>
                </a:solidFill>
                <a:latin typeface="Lazydog"/>
                <a:ea typeface="Lazydog"/>
                <a:cs typeface="Lazydog"/>
                <a:sym typeface="Lazydog"/>
              </a:rPr>
              <a:t>What is a </a:t>
            </a:r>
          </a:p>
          <a:p>
            <a:pPr algn="ctr">
              <a:lnSpc>
                <a:spcPts val="10800"/>
              </a:lnSpc>
            </a:pPr>
            <a:r>
              <a:rPr lang="en-US" sz="9000" spc="441">
                <a:solidFill>
                  <a:srgbClr val="545372"/>
                </a:solidFill>
                <a:latin typeface="Lazydog"/>
                <a:ea typeface="Lazydog"/>
                <a:cs typeface="Lazydog"/>
                <a:sym typeface="Lazydog"/>
              </a:rPr>
              <a:t>Proper Noun?</a:t>
            </a:r>
          </a:p>
        </p:txBody>
      </p:sp>
      <p:sp>
        <p:nvSpPr>
          <p:cNvPr name="TextBox 6" id="6"/>
          <p:cNvSpPr txBox="true"/>
          <p:nvPr/>
        </p:nvSpPr>
        <p:spPr>
          <a:xfrm rot="0">
            <a:off x="1532543" y="4654756"/>
            <a:ext cx="15976810" cy="2140231"/>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A proper noun is </a:t>
            </a:r>
            <a:r>
              <a:rPr lang="en-US" sz="5819" b="true">
                <a:solidFill>
                  <a:srgbClr val="000000"/>
                </a:solidFill>
                <a:latin typeface="Canva Sans Bold"/>
                <a:ea typeface="Canva Sans Bold"/>
                <a:cs typeface="Canva Sans Bold"/>
                <a:sym typeface="Canva Sans Bold"/>
              </a:rPr>
              <a:t>the specific name of a person, place, or thing.</a:t>
            </a:r>
          </a:p>
        </p:txBody>
      </p:sp>
      <p:sp>
        <p:nvSpPr>
          <p:cNvPr name="TextBox 7" id="7"/>
          <p:cNvSpPr txBox="true"/>
          <p:nvPr/>
        </p:nvSpPr>
        <p:spPr>
          <a:xfrm rot="0">
            <a:off x="1155595" y="7230939"/>
            <a:ext cx="15976810" cy="1040220"/>
          </a:xfrm>
          <a:prstGeom prst="rect">
            <a:avLst/>
          </a:prstGeom>
        </p:spPr>
        <p:txBody>
          <a:bodyPr anchor="t" rtlCol="false" tIns="0" lIns="0" bIns="0" rIns="0">
            <a:spAutoFit/>
          </a:bodyPr>
          <a:lstStyle/>
          <a:p>
            <a:pPr algn="ctr">
              <a:lnSpc>
                <a:spcPts val="8728"/>
              </a:lnSpc>
            </a:pPr>
            <a:r>
              <a:rPr lang="en-US" sz="5819" b="true">
                <a:solidFill>
                  <a:srgbClr val="000000"/>
                </a:solidFill>
                <a:latin typeface="Canva Sans Bold"/>
                <a:ea typeface="Canva Sans Bold"/>
                <a:cs typeface="Canva Sans Bold"/>
                <a:sym typeface="Canva Sans Bold"/>
              </a:rPr>
              <a:t>They ALWAYS start with a capital letter.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980245" y="7205687"/>
            <a:ext cx="3013520" cy="1273343"/>
            <a:chOff x="0" y="0"/>
            <a:chExt cx="1989286" cy="840560"/>
          </a:xfrm>
        </p:grpSpPr>
        <p:sp>
          <p:nvSpPr>
            <p:cNvPr name="Freeform 6" id="6"/>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7" id="7"/>
          <p:cNvGrpSpPr/>
          <p:nvPr/>
        </p:nvGrpSpPr>
        <p:grpSpPr>
          <a:xfrm rot="0">
            <a:off x="7637240" y="7205687"/>
            <a:ext cx="3013520" cy="1273343"/>
            <a:chOff x="0" y="0"/>
            <a:chExt cx="1989286" cy="840560"/>
          </a:xfrm>
        </p:grpSpPr>
        <p:sp>
          <p:nvSpPr>
            <p:cNvPr name="Freeform 8" id="8"/>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grpSp>
        <p:nvGrpSpPr>
          <p:cNvPr name="Group 9" id="9"/>
          <p:cNvGrpSpPr/>
          <p:nvPr/>
        </p:nvGrpSpPr>
        <p:grpSpPr>
          <a:xfrm rot="0">
            <a:off x="13298710" y="7166888"/>
            <a:ext cx="3013520" cy="1273343"/>
            <a:chOff x="0" y="0"/>
            <a:chExt cx="1989286" cy="840560"/>
          </a:xfrm>
        </p:grpSpPr>
        <p:sp>
          <p:nvSpPr>
            <p:cNvPr name="Freeform 10" id="10"/>
            <p:cNvSpPr/>
            <p:nvPr/>
          </p:nvSpPr>
          <p:spPr>
            <a:xfrm flipH="false" flipV="false" rot="0">
              <a:off x="0" y="0"/>
              <a:ext cx="1989287" cy="840560"/>
            </a:xfrm>
            <a:custGeom>
              <a:avLst/>
              <a:gdLst/>
              <a:ahLst/>
              <a:cxnLst/>
              <a:rect r="r" b="b" t="t" l="l"/>
              <a:pathLst>
                <a:path h="840560" w="1989287">
                  <a:moveTo>
                    <a:pt x="1864826" y="840560"/>
                  </a:moveTo>
                  <a:lnTo>
                    <a:pt x="124460" y="840560"/>
                  </a:lnTo>
                  <a:cubicBezTo>
                    <a:pt x="55880" y="840560"/>
                    <a:pt x="0" y="784680"/>
                    <a:pt x="0" y="716100"/>
                  </a:cubicBezTo>
                  <a:lnTo>
                    <a:pt x="0" y="124460"/>
                  </a:lnTo>
                  <a:cubicBezTo>
                    <a:pt x="0" y="55880"/>
                    <a:pt x="55880" y="0"/>
                    <a:pt x="124460" y="0"/>
                  </a:cubicBezTo>
                  <a:lnTo>
                    <a:pt x="1864826" y="0"/>
                  </a:lnTo>
                  <a:cubicBezTo>
                    <a:pt x="1933406" y="0"/>
                    <a:pt x="1989287" y="55880"/>
                    <a:pt x="1989287" y="124460"/>
                  </a:cubicBezTo>
                  <a:lnTo>
                    <a:pt x="1989287" y="716100"/>
                  </a:lnTo>
                  <a:cubicBezTo>
                    <a:pt x="1989287" y="784680"/>
                    <a:pt x="1933406" y="840560"/>
                    <a:pt x="1864826" y="840560"/>
                  </a:cubicBezTo>
                  <a:close/>
                </a:path>
              </a:pathLst>
            </a:custGeom>
            <a:solidFill>
              <a:srgbClr val="545372"/>
            </a:solidFill>
          </p:spPr>
        </p:sp>
      </p:grpSp>
      <p:sp>
        <p:nvSpPr>
          <p:cNvPr name="Freeform 11" id="11"/>
          <p:cNvSpPr/>
          <p:nvPr/>
        </p:nvSpPr>
        <p:spPr>
          <a:xfrm flipH="false" flipV="false" rot="0">
            <a:off x="2284951" y="4229591"/>
            <a:ext cx="2404108" cy="2693678"/>
          </a:xfrm>
          <a:custGeom>
            <a:avLst/>
            <a:gdLst/>
            <a:ahLst/>
            <a:cxnLst/>
            <a:rect r="r" b="b" t="t" l="l"/>
            <a:pathLst>
              <a:path h="2693678" w="2404108">
                <a:moveTo>
                  <a:pt x="0" y="0"/>
                </a:moveTo>
                <a:lnTo>
                  <a:pt x="2404107" y="0"/>
                </a:lnTo>
                <a:lnTo>
                  <a:pt x="2404107" y="2693678"/>
                </a:lnTo>
                <a:lnTo>
                  <a:pt x="0" y="2693678"/>
                </a:lnTo>
                <a:lnTo>
                  <a:pt x="0" y="0"/>
                </a:lnTo>
                <a:close/>
              </a:path>
            </a:pathLst>
          </a:custGeom>
          <a:blipFill>
            <a:blip r:embed="rId3"/>
            <a:stretch>
              <a:fillRect l="0" t="0" r="0" b="0"/>
            </a:stretch>
          </a:blipFill>
        </p:spPr>
      </p:sp>
      <p:sp>
        <p:nvSpPr>
          <p:cNvPr name="Freeform 12" id="12"/>
          <p:cNvSpPr/>
          <p:nvPr/>
        </p:nvSpPr>
        <p:spPr>
          <a:xfrm flipH="false" flipV="false" rot="0">
            <a:off x="8264176" y="2808469"/>
            <a:ext cx="2386584" cy="4114800"/>
          </a:xfrm>
          <a:custGeom>
            <a:avLst/>
            <a:gdLst/>
            <a:ahLst/>
            <a:cxnLst/>
            <a:rect r="r" b="b" t="t" l="l"/>
            <a:pathLst>
              <a:path h="4114800" w="2386584">
                <a:moveTo>
                  <a:pt x="0" y="0"/>
                </a:moveTo>
                <a:lnTo>
                  <a:pt x="2386584" y="0"/>
                </a:lnTo>
                <a:lnTo>
                  <a:pt x="2386584" y="4114800"/>
                </a:lnTo>
                <a:lnTo>
                  <a:pt x="0" y="4114800"/>
                </a:lnTo>
                <a:lnTo>
                  <a:pt x="0" y="0"/>
                </a:lnTo>
                <a:close/>
              </a:path>
            </a:pathLst>
          </a:custGeom>
          <a:blipFill>
            <a:blip r:embed="rId4"/>
            <a:stretch>
              <a:fillRect l="0" t="0" r="0" b="0"/>
            </a:stretch>
          </a:blipFill>
        </p:spPr>
      </p:sp>
      <p:sp>
        <p:nvSpPr>
          <p:cNvPr name="Freeform 13" id="13"/>
          <p:cNvSpPr/>
          <p:nvPr/>
        </p:nvSpPr>
        <p:spPr>
          <a:xfrm flipH="false" flipV="false" rot="0">
            <a:off x="12999821" y="3646018"/>
            <a:ext cx="3611296" cy="3277252"/>
          </a:xfrm>
          <a:custGeom>
            <a:avLst/>
            <a:gdLst/>
            <a:ahLst/>
            <a:cxnLst/>
            <a:rect r="r" b="b" t="t" l="l"/>
            <a:pathLst>
              <a:path h="3277252" w="3611296">
                <a:moveTo>
                  <a:pt x="0" y="0"/>
                </a:moveTo>
                <a:lnTo>
                  <a:pt x="3611297" y="0"/>
                </a:lnTo>
                <a:lnTo>
                  <a:pt x="3611297" y="3277251"/>
                </a:lnTo>
                <a:lnTo>
                  <a:pt x="0" y="327725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4" id="14"/>
          <p:cNvSpPr txBox="true"/>
          <p:nvPr/>
        </p:nvSpPr>
        <p:spPr>
          <a:xfrm rot="0">
            <a:off x="3208459" y="1478302"/>
            <a:ext cx="11871083" cy="1047750"/>
          </a:xfrm>
          <a:prstGeom prst="rect">
            <a:avLst/>
          </a:prstGeom>
        </p:spPr>
        <p:txBody>
          <a:bodyPr anchor="t" rtlCol="false" tIns="0" lIns="0" bIns="0" rIns="0">
            <a:spAutoFit/>
          </a:bodyPr>
          <a:lstStyle/>
          <a:p>
            <a:pPr algn="ctr">
              <a:lnSpc>
                <a:spcPts val="8316"/>
              </a:lnSpc>
            </a:pPr>
            <a:r>
              <a:rPr lang="en-US" sz="6930" b="true">
                <a:solidFill>
                  <a:srgbClr val="000000"/>
                </a:solidFill>
                <a:latin typeface="Canva Sans Bold"/>
                <a:ea typeface="Canva Sans Bold"/>
                <a:cs typeface="Canva Sans Bold"/>
                <a:sym typeface="Canva Sans Bold"/>
              </a:rPr>
              <a:t>Proper Nouns</a:t>
            </a:r>
          </a:p>
        </p:txBody>
      </p:sp>
      <p:sp>
        <p:nvSpPr>
          <p:cNvPr name="TextBox 15" id="15"/>
          <p:cNvSpPr txBox="true"/>
          <p:nvPr/>
        </p:nvSpPr>
        <p:spPr>
          <a:xfrm rot="0">
            <a:off x="1984719" y="7475782"/>
            <a:ext cx="3009046" cy="570356"/>
          </a:xfrm>
          <a:prstGeom prst="rect">
            <a:avLst/>
          </a:prstGeom>
        </p:spPr>
        <p:txBody>
          <a:bodyPr anchor="t" rtlCol="false" tIns="0" lIns="0" bIns="0" rIns="0">
            <a:spAutoFit/>
          </a:bodyPr>
          <a:lstStyle/>
          <a:p>
            <a:pPr algn="ctr">
              <a:lnSpc>
                <a:spcPts val="4788"/>
              </a:lnSpc>
            </a:pPr>
            <a:r>
              <a:rPr lang="en-US" sz="3420">
                <a:solidFill>
                  <a:srgbClr val="F1EBE5"/>
                </a:solidFill>
                <a:latin typeface="Canva Sans"/>
                <a:ea typeface="Canva Sans"/>
                <a:cs typeface="Canva Sans"/>
                <a:sym typeface="Canva Sans"/>
              </a:rPr>
              <a:t>Mr. Bubbles</a:t>
            </a:r>
          </a:p>
        </p:txBody>
      </p:sp>
      <p:sp>
        <p:nvSpPr>
          <p:cNvPr name="TextBox 16" id="16"/>
          <p:cNvSpPr txBox="true"/>
          <p:nvPr/>
        </p:nvSpPr>
        <p:spPr>
          <a:xfrm rot="0">
            <a:off x="7944289" y="7466257"/>
            <a:ext cx="2399423"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Fatima</a:t>
            </a:r>
          </a:p>
        </p:txBody>
      </p:sp>
      <p:sp>
        <p:nvSpPr>
          <p:cNvPr name="TextBox 17" id="17"/>
          <p:cNvSpPr txBox="true"/>
          <p:nvPr/>
        </p:nvSpPr>
        <p:spPr>
          <a:xfrm rot="0">
            <a:off x="13461280" y="7417372"/>
            <a:ext cx="2688378" cy="612902"/>
          </a:xfrm>
          <a:prstGeom prst="rect">
            <a:avLst/>
          </a:prstGeom>
        </p:spPr>
        <p:txBody>
          <a:bodyPr anchor="t" rtlCol="false" tIns="0" lIns="0" bIns="0" rIns="0">
            <a:spAutoFit/>
          </a:bodyPr>
          <a:lstStyle/>
          <a:p>
            <a:pPr algn="ctr">
              <a:lnSpc>
                <a:spcPts val="5068"/>
              </a:lnSpc>
            </a:pPr>
            <a:r>
              <a:rPr lang="en-US" sz="3620">
                <a:solidFill>
                  <a:srgbClr val="F1EBE5"/>
                </a:solidFill>
                <a:latin typeface="Canva Sans"/>
                <a:ea typeface="Canva Sans"/>
                <a:cs typeface="Canva Sans"/>
                <a:sym typeface="Canva Sans"/>
              </a:rPr>
              <a:t>Lake Meade</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3022600"/>
            <a:ext cx="16230600" cy="4013201"/>
          </a:xfrm>
          <a:prstGeom prst="rect">
            <a:avLst/>
          </a:prstGeom>
        </p:spPr>
        <p:txBody>
          <a:bodyPr anchor="t" rtlCol="false" tIns="0" lIns="0" bIns="0" rIns="0">
            <a:spAutoFit/>
          </a:bodyPr>
          <a:lstStyle/>
          <a:p>
            <a:pPr algn="ctr">
              <a:lnSpc>
                <a:spcPts val="16099"/>
              </a:lnSpc>
            </a:pPr>
            <a:r>
              <a:rPr lang="en-US" sz="11499">
                <a:solidFill>
                  <a:srgbClr val="3B3A52"/>
                </a:solidFill>
                <a:latin typeface="Lazydog"/>
                <a:ea typeface="Lazydog"/>
                <a:cs typeface="Lazydog"/>
                <a:sym typeface="Lazydog"/>
              </a:rPr>
              <a:t>WHAT ABOUT WORDS</a:t>
            </a:r>
          </a:p>
          <a:p>
            <a:pPr algn="ctr">
              <a:lnSpc>
                <a:spcPts val="16099"/>
              </a:lnSpc>
            </a:pPr>
            <a:r>
              <a:rPr lang="en-US" sz="11499">
                <a:solidFill>
                  <a:srgbClr val="3B3A52"/>
                </a:solidFill>
                <a:latin typeface="Lazydog"/>
                <a:ea typeface="Lazydog"/>
                <a:cs typeface="Lazydog"/>
                <a:sym typeface="Lazydog"/>
              </a:rPr>
              <a:t>LIKE MOM OR DAD?</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81637" y="1422715"/>
            <a:ext cx="15724727" cy="2743556"/>
          </a:xfrm>
          <a:prstGeom prst="rect">
            <a:avLst/>
          </a:prstGeom>
        </p:spPr>
        <p:txBody>
          <a:bodyPr anchor="t" rtlCol="false" tIns="0" lIns="0" bIns="0" rIns="0">
            <a:spAutoFit/>
          </a:bodyPr>
          <a:lstStyle/>
          <a:p>
            <a:pPr algn="ctr">
              <a:lnSpc>
                <a:spcPts val="7330"/>
              </a:lnSpc>
            </a:pPr>
            <a:r>
              <a:rPr lang="en-US" sz="5235">
                <a:solidFill>
                  <a:srgbClr val="3B3A52"/>
                </a:solidFill>
                <a:latin typeface="Canva Sans"/>
                <a:ea typeface="Canva Sans"/>
                <a:cs typeface="Canva Sans"/>
                <a:sym typeface="Canva Sans"/>
              </a:rPr>
              <a:t>Words like mom and dad can be common nouns or proper nouns it depends on how we use them!</a:t>
            </a:r>
          </a:p>
          <a:p>
            <a:pPr algn="ctr">
              <a:lnSpc>
                <a:spcPts val="7330"/>
              </a:lnSpc>
            </a:pPr>
          </a:p>
        </p:txBody>
      </p:sp>
      <p:sp>
        <p:nvSpPr>
          <p:cNvPr name="TextBox 6" id="6"/>
          <p:cNvSpPr txBox="true"/>
          <p:nvPr/>
        </p:nvSpPr>
        <p:spPr>
          <a:xfrm rot="0">
            <a:off x="3236082" y="3695875"/>
            <a:ext cx="11815837" cy="5202284"/>
          </a:xfrm>
          <a:prstGeom prst="rect">
            <a:avLst/>
          </a:prstGeom>
        </p:spPr>
        <p:txBody>
          <a:bodyPr anchor="t" rtlCol="false" tIns="0" lIns="0" bIns="0" rIns="0">
            <a:spAutoFit/>
          </a:bodyPr>
          <a:lstStyle/>
          <a:p>
            <a:pPr algn="ctr">
              <a:lnSpc>
                <a:spcPts val="8309"/>
              </a:lnSpc>
              <a:spcBef>
                <a:spcPct val="0"/>
              </a:spcBef>
            </a:pPr>
            <a:r>
              <a:rPr lang="en-US" b="true" sz="5935">
                <a:solidFill>
                  <a:srgbClr val="3B3A52"/>
                </a:solidFill>
                <a:latin typeface="Canva Sans Bold"/>
                <a:ea typeface="Canva Sans Bold"/>
                <a:cs typeface="Canva Sans Bold"/>
                <a:sym typeface="Canva Sans Bold"/>
              </a:rPr>
              <a:t>Common noun (not capitalized):</a:t>
            </a:r>
          </a:p>
          <a:p>
            <a:pPr algn="ctr">
              <a:lnSpc>
                <a:spcPts val="8309"/>
              </a:lnSpc>
              <a:spcBef>
                <a:spcPct val="0"/>
              </a:spcBef>
            </a:pPr>
            <a:r>
              <a:rPr lang="en-US" sz="5935">
                <a:solidFill>
                  <a:srgbClr val="3B3A52"/>
                </a:solidFill>
                <a:latin typeface="Canva Sans"/>
                <a:ea typeface="Canva Sans"/>
                <a:cs typeface="Canva Sans"/>
                <a:sym typeface="Canva Sans"/>
              </a:rPr>
              <a:t> My mom is reading a book.</a:t>
            </a:r>
          </a:p>
          <a:p>
            <a:pPr algn="ctr">
              <a:lnSpc>
                <a:spcPts val="8309"/>
              </a:lnSpc>
              <a:spcBef>
                <a:spcPct val="0"/>
              </a:spcBef>
            </a:pPr>
          </a:p>
          <a:p>
            <a:pPr algn="ctr">
              <a:lnSpc>
                <a:spcPts val="8309"/>
              </a:lnSpc>
              <a:spcBef>
                <a:spcPct val="0"/>
              </a:spcBef>
            </a:pPr>
            <a:r>
              <a:rPr lang="en-US" b="true" sz="5935">
                <a:solidFill>
                  <a:srgbClr val="3B3A52"/>
                </a:solidFill>
                <a:latin typeface="Canva Sans Bold"/>
                <a:ea typeface="Canva Sans Bold"/>
                <a:cs typeface="Canva Sans Bold"/>
                <a:sym typeface="Canva Sans Bold"/>
              </a:rPr>
              <a:t>Proper noun (capitalized):</a:t>
            </a:r>
          </a:p>
          <a:p>
            <a:pPr algn="ctr">
              <a:lnSpc>
                <a:spcPts val="8309"/>
              </a:lnSpc>
              <a:spcBef>
                <a:spcPct val="0"/>
              </a:spcBef>
            </a:pPr>
            <a:r>
              <a:rPr lang="en-US" sz="5935">
                <a:solidFill>
                  <a:srgbClr val="3B3A52"/>
                </a:solidFill>
                <a:latin typeface="Canva Sans"/>
                <a:ea typeface="Canva Sans"/>
                <a:cs typeface="Canva Sans"/>
                <a:sym typeface="Canva Sans"/>
              </a:rPr>
              <a:t> I’m going with Mom to the store.</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4041775"/>
            <a:ext cx="16230600" cy="1974851"/>
          </a:xfrm>
          <a:prstGeom prst="rect">
            <a:avLst/>
          </a:prstGeom>
        </p:spPr>
        <p:txBody>
          <a:bodyPr anchor="t" rtlCol="false" tIns="0" lIns="0" bIns="0" rIns="0">
            <a:spAutoFit/>
          </a:bodyPr>
          <a:lstStyle/>
          <a:p>
            <a:pPr algn="ctr">
              <a:lnSpc>
                <a:spcPts val="16099"/>
              </a:lnSpc>
            </a:pPr>
            <a:r>
              <a:rPr lang="en-US" sz="11499">
                <a:solidFill>
                  <a:srgbClr val="3B3A52"/>
                </a:solidFill>
                <a:latin typeface="Lazydog"/>
                <a:ea typeface="Lazydog"/>
                <a:cs typeface="Lazydog"/>
                <a:sym typeface="Lazydog"/>
              </a:rPr>
              <a:t>ACTIVITY TIME!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7543417" y="7389843"/>
            <a:ext cx="2993625" cy="1543050"/>
            <a:chOff x="0" y="0"/>
            <a:chExt cx="788445" cy="406400"/>
          </a:xfrm>
        </p:grpSpPr>
        <p:sp>
          <p:nvSpPr>
            <p:cNvPr name="Freeform 6" id="6"/>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7" id="7"/>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1954710" y="7389843"/>
            <a:ext cx="2993625" cy="1543050"/>
            <a:chOff x="0" y="0"/>
            <a:chExt cx="788445" cy="406400"/>
          </a:xfrm>
        </p:grpSpPr>
        <p:sp>
          <p:nvSpPr>
            <p:cNvPr name="Freeform 9" id="9"/>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10" id="10"/>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7543417" y="5216929"/>
            <a:ext cx="2993625" cy="1543050"/>
            <a:chOff x="0" y="0"/>
            <a:chExt cx="788445" cy="406400"/>
          </a:xfrm>
        </p:grpSpPr>
        <p:sp>
          <p:nvSpPr>
            <p:cNvPr name="Freeform 12" id="12"/>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13" id="13"/>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1954710" y="5216929"/>
            <a:ext cx="2993625" cy="1543050"/>
            <a:chOff x="0" y="0"/>
            <a:chExt cx="788445" cy="406400"/>
          </a:xfrm>
        </p:grpSpPr>
        <p:sp>
          <p:nvSpPr>
            <p:cNvPr name="Freeform 15" id="15"/>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16" id="16"/>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7543417" y="3045229"/>
            <a:ext cx="2993625" cy="1543050"/>
            <a:chOff x="0" y="0"/>
            <a:chExt cx="788445" cy="406400"/>
          </a:xfrm>
        </p:grpSpPr>
        <p:sp>
          <p:nvSpPr>
            <p:cNvPr name="Freeform 18" id="18"/>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19" id="19"/>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1954710" y="3045229"/>
            <a:ext cx="2993625" cy="1543050"/>
            <a:chOff x="0" y="0"/>
            <a:chExt cx="788445" cy="406400"/>
          </a:xfrm>
        </p:grpSpPr>
        <p:sp>
          <p:nvSpPr>
            <p:cNvPr name="Freeform 21" id="21"/>
            <p:cNvSpPr/>
            <p:nvPr/>
          </p:nvSpPr>
          <p:spPr>
            <a:xfrm flipH="false" flipV="false" rot="0">
              <a:off x="0" y="0"/>
              <a:ext cx="788445" cy="406400"/>
            </a:xfrm>
            <a:custGeom>
              <a:avLst/>
              <a:gdLst/>
              <a:ahLst/>
              <a:cxnLst/>
              <a:rect r="r" b="b" t="t" l="l"/>
              <a:pathLst>
                <a:path h="406400" w="788445">
                  <a:moveTo>
                    <a:pt x="181029" y="0"/>
                  </a:moveTo>
                  <a:lnTo>
                    <a:pt x="607415" y="0"/>
                  </a:lnTo>
                  <a:cubicBezTo>
                    <a:pt x="707395" y="0"/>
                    <a:pt x="788445" y="81050"/>
                    <a:pt x="788445" y="181029"/>
                  </a:cubicBezTo>
                  <a:lnTo>
                    <a:pt x="788445" y="225371"/>
                  </a:lnTo>
                  <a:cubicBezTo>
                    <a:pt x="788445" y="325350"/>
                    <a:pt x="707395" y="406400"/>
                    <a:pt x="607415" y="406400"/>
                  </a:cubicBezTo>
                  <a:lnTo>
                    <a:pt x="181029" y="406400"/>
                  </a:lnTo>
                  <a:cubicBezTo>
                    <a:pt x="81050" y="406400"/>
                    <a:pt x="0" y="325350"/>
                    <a:pt x="0" y="225371"/>
                  </a:cubicBezTo>
                  <a:lnTo>
                    <a:pt x="0" y="181029"/>
                  </a:lnTo>
                  <a:cubicBezTo>
                    <a:pt x="0" y="81050"/>
                    <a:pt x="81050" y="0"/>
                    <a:pt x="181029" y="0"/>
                  </a:cubicBezTo>
                  <a:close/>
                </a:path>
              </a:pathLst>
            </a:custGeom>
            <a:solidFill>
              <a:srgbClr val="000000">
                <a:alpha val="0"/>
              </a:srgbClr>
            </a:solidFill>
            <a:ln w="38100" cap="rnd">
              <a:solidFill>
                <a:srgbClr val="FF3131"/>
              </a:solidFill>
              <a:prstDash val="solid"/>
              <a:round/>
            </a:ln>
          </p:spPr>
        </p:sp>
        <p:sp>
          <p:nvSpPr>
            <p:cNvPr name="TextBox 22" id="22"/>
            <p:cNvSpPr txBox="true"/>
            <p:nvPr/>
          </p:nvSpPr>
          <p:spPr>
            <a:xfrm>
              <a:off x="0" y="-38100"/>
              <a:ext cx="788445" cy="444500"/>
            </a:xfrm>
            <a:prstGeom prst="rect">
              <a:avLst/>
            </a:prstGeom>
          </p:spPr>
          <p:txBody>
            <a:bodyPr anchor="ctr" rtlCol="false" tIns="50800" lIns="50800" bIns="50800" rIns="50800"/>
            <a:lstStyle/>
            <a:p>
              <a:pPr algn="ctr">
                <a:lnSpc>
                  <a:spcPts val="2659"/>
                </a:lnSpc>
              </a:pPr>
            </a:p>
          </p:txBody>
        </p:sp>
      </p:grpSp>
      <p:sp>
        <p:nvSpPr>
          <p:cNvPr name="Freeform 23" id="23"/>
          <p:cNvSpPr/>
          <p:nvPr/>
        </p:nvSpPr>
        <p:spPr>
          <a:xfrm flipH="false" flipV="false" rot="0">
            <a:off x="3538529" y="7064437"/>
            <a:ext cx="2276650" cy="2193863"/>
          </a:xfrm>
          <a:custGeom>
            <a:avLst/>
            <a:gdLst/>
            <a:ahLst/>
            <a:cxnLst/>
            <a:rect r="r" b="b" t="t" l="l"/>
            <a:pathLst>
              <a:path h="2193863" w="2276650">
                <a:moveTo>
                  <a:pt x="0" y="0"/>
                </a:moveTo>
                <a:lnTo>
                  <a:pt x="2276651" y="0"/>
                </a:lnTo>
                <a:lnTo>
                  <a:pt x="2276651" y="2193863"/>
                </a:lnTo>
                <a:lnTo>
                  <a:pt x="0" y="2193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4" id="24"/>
          <p:cNvSpPr/>
          <p:nvPr/>
        </p:nvSpPr>
        <p:spPr>
          <a:xfrm flipH="false" flipV="false" rot="0">
            <a:off x="4501610" y="2665979"/>
            <a:ext cx="1174908" cy="1937992"/>
          </a:xfrm>
          <a:custGeom>
            <a:avLst/>
            <a:gdLst/>
            <a:ahLst/>
            <a:cxnLst/>
            <a:rect r="r" b="b" t="t" l="l"/>
            <a:pathLst>
              <a:path h="1937992" w="1174908">
                <a:moveTo>
                  <a:pt x="0" y="0"/>
                </a:moveTo>
                <a:lnTo>
                  <a:pt x="1174907" y="0"/>
                </a:lnTo>
                <a:lnTo>
                  <a:pt x="1174907" y="1937992"/>
                </a:lnTo>
                <a:lnTo>
                  <a:pt x="0" y="1937992"/>
                </a:lnTo>
                <a:lnTo>
                  <a:pt x="0" y="0"/>
                </a:lnTo>
                <a:close/>
              </a:path>
            </a:pathLst>
          </a:custGeom>
          <a:blipFill>
            <a:blip r:embed="rId5"/>
            <a:stretch>
              <a:fillRect l="0" t="0" r="0" b="0"/>
            </a:stretch>
          </a:blipFill>
        </p:spPr>
      </p:sp>
      <p:sp>
        <p:nvSpPr>
          <p:cNvPr name="Freeform 25" id="25"/>
          <p:cNvSpPr/>
          <p:nvPr/>
        </p:nvSpPr>
        <p:spPr>
          <a:xfrm flipH="false" flipV="false" rot="0">
            <a:off x="3646145" y="4408983"/>
            <a:ext cx="2885838" cy="2350996"/>
          </a:xfrm>
          <a:custGeom>
            <a:avLst/>
            <a:gdLst/>
            <a:ahLst/>
            <a:cxnLst/>
            <a:rect r="r" b="b" t="t" l="l"/>
            <a:pathLst>
              <a:path h="2350996" w="2885838">
                <a:moveTo>
                  <a:pt x="0" y="0"/>
                </a:moveTo>
                <a:lnTo>
                  <a:pt x="2885838" y="0"/>
                </a:lnTo>
                <a:lnTo>
                  <a:pt x="2885838" y="2350996"/>
                </a:lnTo>
                <a:lnTo>
                  <a:pt x="0" y="23509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1792132" y="1305727"/>
            <a:ext cx="14756786" cy="1266825"/>
          </a:xfrm>
          <a:prstGeom prst="rect">
            <a:avLst/>
          </a:prstGeom>
        </p:spPr>
        <p:txBody>
          <a:bodyPr anchor="t" rtlCol="false" tIns="0" lIns="0" bIns="0" rIns="0">
            <a:spAutoFit/>
          </a:bodyPr>
          <a:lstStyle/>
          <a:p>
            <a:pPr algn="ctr">
              <a:lnSpc>
                <a:spcPts val="5076"/>
              </a:lnSpc>
            </a:pPr>
            <a:r>
              <a:rPr lang="en-US" sz="4230" b="true">
                <a:solidFill>
                  <a:srgbClr val="000000"/>
                </a:solidFill>
                <a:latin typeface="Canva Sans Bold"/>
                <a:ea typeface="Canva Sans Bold"/>
                <a:cs typeface="Canva Sans Bold"/>
                <a:sym typeface="Canva Sans Bold"/>
              </a:rPr>
              <a:t>Look at each picture and replace the words Common and Proper with real nouns that match the picture!</a:t>
            </a:r>
          </a:p>
        </p:txBody>
      </p:sp>
      <p:sp>
        <p:nvSpPr>
          <p:cNvPr name="TextBox 27" id="27"/>
          <p:cNvSpPr txBox="true"/>
          <p:nvPr/>
        </p:nvSpPr>
        <p:spPr>
          <a:xfrm rot="0">
            <a:off x="7994043" y="7821580"/>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Common</a:t>
            </a:r>
          </a:p>
        </p:txBody>
      </p:sp>
      <p:sp>
        <p:nvSpPr>
          <p:cNvPr name="TextBox 28" id="28"/>
          <p:cNvSpPr txBox="true"/>
          <p:nvPr/>
        </p:nvSpPr>
        <p:spPr>
          <a:xfrm rot="0">
            <a:off x="12405335" y="7821580"/>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Proper</a:t>
            </a:r>
          </a:p>
        </p:txBody>
      </p:sp>
      <p:sp>
        <p:nvSpPr>
          <p:cNvPr name="TextBox 29" id="29"/>
          <p:cNvSpPr txBox="true"/>
          <p:nvPr/>
        </p:nvSpPr>
        <p:spPr>
          <a:xfrm rot="0">
            <a:off x="7994043" y="5648666"/>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Common</a:t>
            </a:r>
          </a:p>
        </p:txBody>
      </p:sp>
      <p:sp>
        <p:nvSpPr>
          <p:cNvPr name="TextBox 30" id="30"/>
          <p:cNvSpPr txBox="true"/>
          <p:nvPr/>
        </p:nvSpPr>
        <p:spPr>
          <a:xfrm rot="0">
            <a:off x="12405335" y="5648666"/>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Proper</a:t>
            </a:r>
          </a:p>
        </p:txBody>
      </p:sp>
      <p:sp>
        <p:nvSpPr>
          <p:cNvPr name="TextBox 31" id="31"/>
          <p:cNvSpPr txBox="true"/>
          <p:nvPr/>
        </p:nvSpPr>
        <p:spPr>
          <a:xfrm rot="0">
            <a:off x="7994043" y="3476966"/>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Common</a:t>
            </a:r>
          </a:p>
        </p:txBody>
      </p:sp>
      <p:sp>
        <p:nvSpPr>
          <p:cNvPr name="TextBox 32" id="32"/>
          <p:cNvSpPr txBox="true"/>
          <p:nvPr/>
        </p:nvSpPr>
        <p:spPr>
          <a:xfrm rot="0">
            <a:off x="12405335" y="3476966"/>
            <a:ext cx="2092374" cy="612902"/>
          </a:xfrm>
          <a:prstGeom prst="rect">
            <a:avLst/>
          </a:prstGeom>
        </p:spPr>
        <p:txBody>
          <a:bodyPr anchor="t" rtlCol="false" tIns="0" lIns="0" bIns="0" rIns="0">
            <a:spAutoFit/>
          </a:bodyPr>
          <a:lstStyle/>
          <a:p>
            <a:pPr algn="ctr">
              <a:lnSpc>
                <a:spcPts val="5068"/>
              </a:lnSpc>
            </a:pPr>
            <a:r>
              <a:rPr lang="en-US" sz="3620">
                <a:solidFill>
                  <a:srgbClr val="000000"/>
                </a:solidFill>
                <a:latin typeface="Canva Sans"/>
                <a:ea typeface="Canva Sans"/>
                <a:cs typeface="Canva Sans"/>
                <a:sym typeface="Canva Sans"/>
              </a:rPr>
              <a:t>Proper</a:t>
            </a:r>
          </a:p>
        </p:txBody>
      </p:sp>
    </p:spTree>
  </p:cSld>
  <p:clrMapOvr>
    <a:masterClrMapping/>
  </p:clrMapOvr>
</p:sld>
</file>

<file path=ppt/slides/slide21.xml><?xml version="1.0" encoding="utf-8"?>
<p:sld xmlns:p="http://schemas.openxmlformats.org/presentationml/2006/main" xmlns:a="http://schemas.openxmlformats.org/drawingml/2006/main">
  <p:cSld>
    <p:bg>
      <p:bgPr>
        <a:solidFill>
          <a:srgbClr val="54537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41499" y="0"/>
                  </a:moveTo>
                  <a:lnTo>
                    <a:pt x="4233227" y="0"/>
                  </a:lnTo>
                  <a:cubicBezTo>
                    <a:pt x="4244234" y="0"/>
                    <a:pt x="4254789" y="4372"/>
                    <a:pt x="4262571" y="12155"/>
                  </a:cubicBezTo>
                  <a:cubicBezTo>
                    <a:pt x="4270354" y="19937"/>
                    <a:pt x="4274726" y="30492"/>
                    <a:pt x="4274726" y="41499"/>
                  </a:cubicBezTo>
                  <a:lnTo>
                    <a:pt x="4274726" y="2125968"/>
                  </a:lnTo>
                  <a:cubicBezTo>
                    <a:pt x="4274726" y="2136974"/>
                    <a:pt x="4270354" y="2147530"/>
                    <a:pt x="4262571" y="2155312"/>
                  </a:cubicBezTo>
                  <a:cubicBezTo>
                    <a:pt x="4254789" y="2163095"/>
                    <a:pt x="4244234" y="2167467"/>
                    <a:pt x="4233227" y="2167467"/>
                  </a:cubicBezTo>
                  <a:lnTo>
                    <a:pt x="41499" y="2167467"/>
                  </a:lnTo>
                  <a:cubicBezTo>
                    <a:pt x="30492" y="2167467"/>
                    <a:pt x="19937" y="2163095"/>
                    <a:pt x="12155" y="2155312"/>
                  </a:cubicBezTo>
                  <a:cubicBezTo>
                    <a:pt x="4372" y="2147530"/>
                    <a:pt x="0" y="2136974"/>
                    <a:pt x="0" y="2125968"/>
                  </a:cubicBezTo>
                  <a:lnTo>
                    <a:pt x="0" y="41499"/>
                  </a:lnTo>
                  <a:cubicBezTo>
                    <a:pt x="0" y="30492"/>
                    <a:pt x="4372" y="19937"/>
                    <a:pt x="12155" y="12155"/>
                  </a:cubicBezTo>
                  <a:cubicBezTo>
                    <a:pt x="19937" y="4372"/>
                    <a:pt x="30492" y="0"/>
                    <a:pt x="41499" y="0"/>
                  </a:cubicBezTo>
                  <a:close/>
                </a:path>
              </a:pathLst>
            </a:custGeom>
            <a:solidFill>
              <a:srgbClr val="F1EBE5">
                <a:alpha val="74902"/>
              </a:srgbClr>
            </a:solidFill>
          </p:spPr>
        </p:sp>
        <p:sp>
          <p:nvSpPr>
            <p:cNvPr name="TextBox 4" id="4"/>
            <p:cNvSpPr txBox="true"/>
            <p:nvPr/>
          </p:nvSpPr>
          <p:spPr>
            <a:xfrm>
              <a:off x="0" y="-38100"/>
              <a:ext cx="4274726" cy="220556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4041775"/>
            <a:ext cx="16230600" cy="1974851"/>
          </a:xfrm>
          <a:prstGeom prst="rect">
            <a:avLst/>
          </a:prstGeom>
        </p:spPr>
        <p:txBody>
          <a:bodyPr anchor="t" rtlCol="false" tIns="0" lIns="0" bIns="0" rIns="0">
            <a:spAutoFit/>
          </a:bodyPr>
          <a:lstStyle/>
          <a:p>
            <a:pPr algn="ctr">
              <a:lnSpc>
                <a:spcPts val="16099"/>
              </a:lnSpc>
            </a:pPr>
            <a:r>
              <a:rPr lang="en-US" sz="11499">
                <a:solidFill>
                  <a:srgbClr val="3B3A52"/>
                </a:solidFill>
                <a:latin typeface="Lazydog"/>
                <a:ea typeface="Lazydog"/>
                <a:cs typeface="Lazydog"/>
                <a:sym typeface="Lazydog"/>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DAGppPhmD2o</dc:identifier>
  <dcterms:modified xsi:type="dcterms:W3CDTF">2011-08-01T06:04:30Z</dcterms:modified>
  <cp:revision>1</cp:revision>
  <dc:title>Noun as a name of a person</dc:title>
</cp:coreProperties>
</file>